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6" r:id="rId4"/>
    <p:sldId id="260" r:id="rId5"/>
    <p:sldId id="262" r:id="rId6"/>
    <p:sldId id="263" r:id="rId7"/>
    <p:sldId id="266" r:id="rId8"/>
    <p:sldId id="265" r:id="rId9"/>
    <p:sldId id="264" r:id="rId10"/>
    <p:sldId id="258" r:id="rId11"/>
    <p:sldId id="261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56082"/>
    <a:srgbClr val="E97132"/>
    <a:srgbClr val="0424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954" autoAdjust="0"/>
    <p:restoredTop sz="92174"/>
  </p:normalViewPr>
  <p:slideViewPr>
    <p:cSldViewPr snapToGrid="0">
      <p:cViewPr>
        <p:scale>
          <a:sx n="60" d="100"/>
          <a:sy n="60" d="100"/>
        </p:scale>
        <p:origin x="1112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69997C-0483-4DFD-F2B2-B1E5350D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DF7C4F-97DE-D803-B602-CF21AB748CB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587FE-6045-2CB0-95C6-3757C0DC6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327342-2967-6F41-D76B-E050BCCD8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81E36-A774-266E-6118-41AC053E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1039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71343A-56B2-AC29-51EE-BAFE5342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9798BC4-4552-0E7F-A5F7-69A6C66E6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7C9256-C4CA-692B-6B65-EEBEFD968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DE5D1-42CC-A9D4-FD76-0558D8398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CC0DC5-4209-A055-72B2-4AA25DAF0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94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0E22D2A-8A5F-974D-A252-6991701E7F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CF0DF4-2ED6-6EE3-8891-4BD27549EA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B285E2-C25D-CAFC-E86C-1ADFC1F90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56752B-4C0D-7BC7-46DA-73C73904C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417E4B-E2D0-BD33-1456-49049FDA8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961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ED96BE-BF00-37B0-D42B-E2F019D9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4E16F9-1056-D950-C69E-9FBF6B880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766C81-E755-C824-604E-8E8DD6F98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9FD362-855A-1B30-2726-D0DE3DD6EC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B4DF96-9F1E-20D1-1754-3A9E0A6F8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235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579822-6D73-86FF-C107-9EF54D8FA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BCAD8-854D-AAC2-5C96-0D06DDE7EF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3ED8B3-F397-E10D-C502-9E85440BA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6874D5-1C98-6B1C-E514-CEEED4C40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82E2B-E3E1-E72A-72FA-EFB919393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465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55FD41-09ED-3065-D1F6-1C4BD77404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A417D-8A10-90FC-4712-B1FD195F79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0752CC-B038-A81C-B220-7BECC6A522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5DA47ED-B707-769F-C3B2-359C434A6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607D5-5F35-4C24-8C3B-F58A4B97F9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0A7C6E-27A0-BE1B-2569-47D9638BB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358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81F3A-0CAB-F8F1-B5F3-1C4201CBF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94B82E-CC29-A9B6-3C86-35B9798736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4C0DD4-BCB9-D9EA-984B-4628BC1F89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FA0CDBB-8BB0-4BEE-6C17-66BD22502C6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C1F5682-8F38-BF7D-5321-651D5C1EC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260B53-4A98-6649-27FD-4DE8CEDE43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0D88CA-FAA9-6F5A-7A14-198294ADF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02635B-E2E2-E688-37E8-65C97E24A0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657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14EAE-CC9B-3641-09B3-542623878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EF2A7DA-DBF9-2782-4D99-BC59B8D84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ABCE0F-4133-9314-CF01-EDC73A8C8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2510E4-603F-31E7-5851-C6ADA7321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96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9F9C20-408F-E5A9-A1EF-D4CA790F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8835B-5E5C-42BF-2BC9-F571AB450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ED515C-65DE-4EDC-2174-0B3DCB5F6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6250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3ACBF-1B3D-19B3-CCEA-17B365407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F32F9C-E7E3-6B78-53F1-AADC0218B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EB9351-9441-291F-9739-54D9FDD13B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6B53AA-C7CE-EE9E-A7CB-88E034636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5E96BF-1D20-A126-00F4-705504E3D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96A703-2328-1EC7-940D-B88D697F3C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9989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61710-41EA-2A79-AC1B-93164FBB0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FE9231E-0C04-001C-0055-BAC4C2497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616479-C38C-F8D2-3CDA-CDEF84120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D610A4-9367-53CB-45F9-7BAD2BAE37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EE79B3-F410-D52A-C267-FFE160541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7C84D23-2A49-9A4C-57E0-97A35EDC5C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662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07D4AF5-1EC1-E079-C204-7C7BD0D5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8028C3-7BAA-702F-6BEB-FEDD60F44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9DAF49-F2FD-EC40-D3AC-9B74C8024D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BCDE60-9FCE-4A5F-A00B-1E551C8543A5}" type="datetimeFigureOut">
              <a:rPr lang="en-US" smtClean="0"/>
              <a:t>1/15/26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849EB0-A220-A9D6-58FB-42CE1155A2D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03AE9-7431-133B-EF9B-E07FD63255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965D63-0117-4237-AF3C-F5932C8D4D5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658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4" Type="http://schemas.openxmlformats.org/officeDocument/2006/relationships/image" Target="../media/image27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gif"/><Relationship Id="rId2" Type="http://schemas.openxmlformats.org/officeDocument/2006/relationships/image" Target="../media/image39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D38FE523-87F1-1F04-E6B1-5E55BF2C631C}"/>
              </a:ext>
            </a:extLst>
          </p:cNvPr>
          <p:cNvSpPr/>
          <p:nvPr/>
        </p:nvSpPr>
        <p:spPr>
          <a:xfrm>
            <a:off x="2453439" y="442079"/>
            <a:ext cx="8075596" cy="1977027"/>
          </a:xfrm>
          <a:prstGeom prst="parallelogram">
            <a:avLst>
              <a:gd name="adj" fmla="val 70789"/>
            </a:avLst>
          </a:prstGeom>
          <a:solidFill>
            <a:srgbClr val="156082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4DE8363-436D-4E0F-A1BC-53D4528F160A}"/>
              </a:ext>
            </a:extLst>
          </p:cNvPr>
          <p:cNvCxnSpPr/>
          <p:nvPr/>
        </p:nvCxnSpPr>
        <p:spPr>
          <a:xfrm flipV="1">
            <a:off x="2453439" y="1676517"/>
            <a:ext cx="0" cy="74258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ADC0E3-E8FC-B524-350C-BD7507E4EB9C}"/>
              </a:ext>
            </a:extLst>
          </p:cNvPr>
          <p:cNvCxnSpPr>
            <a:cxnSpLocks/>
          </p:cNvCxnSpPr>
          <p:nvPr/>
        </p:nvCxnSpPr>
        <p:spPr>
          <a:xfrm>
            <a:off x="2453439" y="2419106"/>
            <a:ext cx="51302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13C04A-307C-DF30-318A-57C9F7461D75}"/>
              </a:ext>
            </a:extLst>
          </p:cNvPr>
          <p:cNvCxnSpPr>
            <a:cxnSpLocks/>
          </p:cNvCxnSpPr>
          <p:nvPr/>
        </p:nvCxnSpPr>
        <p:spPr>
          <a:xfrm flipV="1">
            <a:off x="2453439" y="1969125"/>
            <a:ext cx="311859" cy="4499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089167-F48C-580F-7745-9782DA194CD8}"/>
                  </a:ext>
                </a:extLst>
              </p:cNvPr>
              <p:cNvSpPr txBox="1"/>
              <p:nvPr/>
            </p:nvSpPr>
            <p:spPr>
              <a:xfrm>
                <a:off x="2414197" y="2499477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[111]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8089167-F48C-580F-7745-9782DA194C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4197" y="2499477"/>
                <a:ext cx="591509" cy="276999"/>
              </a:xfrm>
              <a:prstGeom prst="rect">
                <a:avLst/>
              </a:prstGeom>
              <a:blipFill>
                <a:blip r:embed="rId2"/>
                <a:stretch>
                  <a:fillRect l="-14433" t="-2222" r="-1546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28B28C-E7B2-9784-5879-0FC16BAEEC80}"/>
                  </a:ext>
                </a:extLst>
              </p:cNvPr>
              <p:cNvSpPr txBox="1"/>
              <p:nvPr/>
            </p:nvSpPr>
            <p:spPr>
              <a:xfrm>
                <a:off x="1804400" y="1830625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[101]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28B28C-E7B2-9784-5879-0FC16BAEEC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400" y="1830625"/>
                <a:ext cx="591509" cy="276999"/>
              </a:xfrm>
              <a:prstGeom prst="rect">
                <a:avLst/>
              </a:prstGeom>
              <a:blipFill>
                <a:blip r:embed="rId3"/>
                <a:stretch>
                  <a:fillRect l="-15464" t="-2174" r="-14433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EB2D9B-D6F9-7C62-8DC4-A79C9143CA21}"/>
                  </a:ext>
                </a:extLst>
              </p:cNvPr>
              <p:cNvSpPr txBox="1"/>
              <p:nvPr/>
            </p:nvSpPr>
            <p:spPr>
              <a:xfrm>
                <a:off x="2765298" y="2003608"/>
                <a:ext cx="59150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5EB2D9B-D6F9-7C62-8DC4-A79C9143C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5298" y="2003608"/>
                <a:ext cx="591509" cy="277897"/>
              </a:xfrm>
              <a:prstGeom prst="rect">
                <a:avLst/>
              </a:prstGeom>
              <a:blipFill>
                <a:blip r:embed="rId4"/>
                <a:stretch>
                  <a:fillRect l="-15464" t="-6667" r="-1546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045A3D3-D966-AAC2-00F7-554DECED3BDC}"/>
              </a:ext>
            </a:extLst>
          </p:cNvPr>
          <p:cNvCxnSpPr>
            <a:cxnSpLocks/>
          </p:cNvCxnSpPr>
          <p:nvPr/>
        </p:nvCxnSpPr>
        <p:spPr>
          <a:xfrm flipH="1">
            <a:off x="4314825" y="442078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76006A7-D011-E313-7D3B-40FC8F04CB84}"/>
              </a:ext>
            </a:extLst>
          </p:cNvPr>
          <p:cNvCxnSpPr>
            <a:cxnSpLocks/>
          </p:cNvCxnSpPr>
          <p:nvPr/>
        </p:nvCxnSpPr>
        <p:spPr>
          <a:xfrm flipH="1">
            <a:off x="3498850" y="1430592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F8F63B2-6846-813C-81B4-952D394211F9}"/>
              </a:ext>
            </a:extLst>
          </p:cNvPr>
          <p:cNvCxnSpPr>
            <a:cxnSpLocks/>
          </p:cNvCxnSpPr>
          <p:nvPr/>
        </p:nvCxnSpPr>
        <p:spPr>
          <a:xfrm flipH="1">
            <a:off x="4187825" y="1457950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2AE6502-9690-FED3-695B-CB4598A6ECF7}"/>
              </a:ext>
            </a:extLst>
          </p:cNvPr>
          <p:cNvCxnSpPr>
            <a:cxnSpLocks/>
          </p:cNvCxnSpPr>
          <p:nvPr/>
        </p:nvCxnSpPr>
        <p:spPr>
          <a:xfrm flipH="1">
            <a:off x="4314824" y="1216650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8074CFF-48A0-F814-BAF3-080D3593D9B0}"/>
              </a:ext>
            </a:extLst>
          </p:cNvPr>
          <p:cNvCxnSpPr>
            <a:cxnSpLocks/>
          </p:cNvCxnSpPr>
          <p:nvPr/>
        </p:nvCxnSpPr>
        <p:spPr>
          <a:xfrm flipH="1">
            <a:off x="4292600" y="1216650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DE9E742-26AC-893E-3B52-43CEFBF5BB8B}"/>
              </a:ext>
            </a:extLst>
          </p:cNvPr>
          <p:cNvSpPr txBox="1"/>
          <p:nvPr/>
        </p:nvSpPr>
        <p:spPr>
          <a:xfrm>
            <a:off x="130968" y="72747"/>
            <a:ext cx="1935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Basic Schematic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C3834A5-3EDC-5820-6237-178E7694AF42}"/>
              </a:ext>
            </a:extLst>
          </p:cNvPr>
          <p:cNvCxnSpPr/>
          <p:nvPr/>
        </p:nvCxnSpPr>
        <p:spPr>
          <a:xfrm>
            <a:off x="3714750" y="638174"/>
            <a:ext cx="6667500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2D5565-D1F9-C22C-7D06-12DC75BEFF71}"/>
              </a:ext>
            </a:extLst>
          </p:cNvPr>
          <p:cNvCxnSpPr/>
          <p:nvPr/>
        </p:nvCxnSpPr>
        <p:spPr>
          <a:xfrm>
            <a:off x="3576636" y="838199"/>
            <a:ext cx="6667500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7ACBA8B-3159-6DCE-3D92-4BDACF9FF056}"/>
              </a:ext>
            </a:extLst>
          </p:cNvPr>
          <p:cNvCxnSpPr/>
          <p:nvPr/>
        </p:nvCxnSpPr>
        <p:spPr>
          <a:xfrm>
            <a:off x="3443286" y="1028699"/>
            <a:ext cx="6667500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28EF2FBA-EF5A-CDF9-0358-970C5AB35381}"/>
              </a:ext>
            </a:extLst>
          </p:cNvPr>
          <p:cNvCxnSpPr/>
          <p:nvPr/>
        </p:nvCxnSpPr>
        <p:spPr>
          <a:xfrm>
            <a:off x="3305179" y="1216650"/>
            <a:ext cx="6667500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A2D587D-EA9B-CA0A-332A-9944963D6F84}"/>
              </a:ext>
            </a:extLst>
          </p:cNvPr>
          <p:cNvCxnSpPr/>
          <p:nvPr/>
        </p:nvCxnSpPr>
        <p:spPr>
          <a:xfrm>
            <a:off x="3152775" y="1437568"/>
            <a:ext cx="6667500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9CC55259-15DE-2996-C87E-C0373CA6EB13}"/>
              </a:ext>
            </a:extLst>
          </p:cNvPr>
          <p:cNvCxnSpPr/>
          <p:nvPr/>
        </p:nvCxnSpPr>
        <p:spPr>
          <a:xfrm>
            <a:off x="2986654" y="1676517"/>
            <a:ext cx="6667500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0698A4E-9B9B-F1B7-630E-94F64552ACA6}"/>
              </a:ext>
            </a:extLst>
          </p:cNvPr>
          <p:cNvCxnSpPr/>
          <p:nvPr/>
        </p:nvCxnSpPr>
        <p:spPr>
          <a:xfrm>
            <a:off x="2779587" y="1950193"/>
            <a:ext cx="6667500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465B71-720C-F324-2B6B-7FCA9E995613}"/>
              </a:ext>
            </a:extLst>
          </p:cNvPr>
          <p:cNvCxnSpPr/>
          <p:nvPr/>
        </p:nvCxnSpPr>
        <p:spPr>
          <a:xfrm>
            <a:off x="2542491" y="2281505"/>
            <a:ext cx="6667500" cy="0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FDBA7344-3879-3031-1F03-7E55F0D481BF}"/>
              </a:ext>
            </a:extLst>
          </p:cNvPr>
          <p:cNvCxnSpPr>
            <a:cxnSpLocks/>
          </p:cNvCxnSpPr>
          <p:nvPr/>
        </p:nvCxnSpPr>
        <p:spPr>
          <a:xfrm flipH="1">
            <a:off x="3498850" y="442078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CD455EF-9DBA-5E3B-D2BC-BA9CE3CFED5A}"/>
              </a:ext>
            </a:extLst>
          </p:cNvPr>
          <p:cNvCxnSpPr>
            <a:cxnSpLocks/>
          </p:cNvCxnSpPr>
          <p:nvPr/>
        </p:nvCxnSpPr>
        <p:spPr>
          <a:xfrm flipH="1">
            <a:off x="3665802" y="442077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55049B1-8582-60F1-34FB-A07E1E1CECD3}"/>
              </a:ext>
            </a:extLst>
          </p:cNvPr>
          <p:cNvCxnSpPr>
            <a:cxnSpLocks/>
          </p:cNvCxnSpPr>
          <p:nvPr/>
        </p:nvCxnSpPr>
        <p:spPr>
          <a:xfrm flipH="1">
            <a:off x="3864282" y="442078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0F347AE-A527-1282-1FD7-3DD1D1A54BED}"/>
              </a:ext>
            </a:extLst>
          </p:cNvPr>
          <p:cNvCxnSpPr>
            <a:cxnSpLocks/>
          </p:cNvCxnSpPr>
          <p:nvPr/>
        </p:nvCxnSpPr>
        <p:spPr>
          <a:xfrm flipH="1">
            <a:off x="4031234" y="442077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FFBBE74-9D45-85EC-795A-1E18AB4E5EA3}"/>
              </a:ext>
            </a:extLst>
          </p:cNvPr>
          <p:cNvCxnSpPr>
            <a:cxnSpLocks/>
          </p:cNvCxnSpPr>
          <p:nvPr/>
        </p:nvCxnSpPr>
        <p:spPr>
          <a:xfrm flipH="1">
            <a:off x="4192925" y="442077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D0EE982-7942-F85E-8343-507B434BBCD8}"/>
              </a:ext>
            </a:extLst>
          </p:cNvPr>
          <p:cNvCxnSpPr>
            <a:cxnSpLocks/>
          </p:cNvCxnSpPr>
          <p:nvPr/>
        </p:nvCxnSpPr>
        <p:spPr>
          <a:xfrm flipH="1">
            <a:off x="4359877" y="442076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CD134E7-73BA-A6D3-4510-AE6DD5877DD8}"/>
              </a:ext>
            </a:extLst>
          </p:cNvPr>
          <p:cNvCxnSpPr>
            <a:cxnSpLocks/>
          </p:cNvCxnSpPr>
          <p:nvPr/>
        </p:nvCxnSpPr>
        <p:spPr>
          <a:xfrm flipH="1">
            <a:off x="4558357" y="442077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1FA5936-A5F2-0AB6-3624-D80183B866F2}"/>
              </a:ext>
            </a:extLst>
          </p:cNvPr>
          <p:cNvCxnSpPr>
            <a:cxnSpLocks/>
          </p:cNvCxnSpPr>
          <p:nvPr/>
        </p:nvCxnSpPr>
        <p:spPr>
          <a:xfrm flipH="1">
            <a:off x="4725309" y="442076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E9D6DD1E-F4F7-C3C5-2BE7-6C1A672A0ED6}"/>
              </a:ext>
            </a:extLst>
          </p:cNvPr>
          <p:cNvCxnSpPr>
            <a:cxnSpLocks/>
          </p:cNvCxnSpPr>
          <p:nvPr/>
        </p:nvCxnSpPr>
        <p:spPr>
          <a:xfrm flipH="1">
            <a:off x="4869913" y="442074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91DB0355-ED88-7BE4-A3A0-2F22EFFE7324}"/>
              </a:ext>
            </a:extLst>
          </p:cNvPr>
          <p:cNvCxnSpPr>
            <a:cxnSpLocks/>
          </p:cNvCxnSpPr>
          <p:nvPr/>
        </p:nvCxnSpPr>
        <p:spPr>
          <a:xfrm flipH="1">
            <a:off x="5036865" y="442073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7C3857AA-5927-2BD1-0F2F-597A1EC0C2FD}"/>
              </a:ext>
            </a:extLst>
          </p:cNvPr>
          <p:cNvCxnSpPr>
            <a:cxnSpLocks/>
          </p:cNvCxnSpPr>
          <p:nvPr/>
        </p:nvCxnSpPr>
        <p:spPr>
          <a:xfrm flipH="1">
            <a:off x="5235345" y="442074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F16CF6C2-2774-5408-EC21-F2AF17AD2948}"/>
              </a:ext>
            </a:extLst>
          </p:cNvPr>
          <p:cNvCxnSpPr>
            <a:cxnSpLocks/>
          </p:cNvCxnSpPr>
          <p:nvPr/>
        </p:nvCxnSpPr>
        <p:spPr>
          <a:xfrm flipH="1">
            <a:off x="5402297" y="442073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ACD1B5EC-A7E1-42A1-F0BA-D741ACFC8E1C}"/>
              </a:ext>
            </a:extLst>
          </p:cNvPr>
          <p:cNvCxnSpPr>
            <a:cxnSpLocks/>
          </p:cNvCxnSpPr>
          <p:nvPr/>
        </p:nvCxnSpPr>
        <p:spPr>
          <a:xfrm flipH="1">
            <a:off x="5563988" y="442073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E6051EE6-5BD7-E448-EBD5-ED118A140D1B}"/>
              </a:ext>
            </a:extLst>
          </p:cNvPr>
          <p:cNvCxnSpPr>
            <a:cxnSpLocks/>
          </p:cNvCxnSpPr>
          <p:nvPr/>
        </p:nvCxnSpPr>
        <p:spPr>
          <a:xfrm flipH="1">
            <a:off x="5730940" y="442072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63815C7-602E-4449-5472-752159F3C502}"/>
              </a:ext>
            </a:extLst>
          </p:cNvPr>
          <p:cNvCxnSpPr>
            <a:cxnSpLocks/>
          </p:cNvCxnSpPr>
          <p:nvPr/>
        </p:nvCxnSpPr>
        <p:spPr>
          <a:xfrm flipH="1">
            <a:off x="5929420" y="442073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DDC324B7-6E0F-3BBB-1C5F-6D3802DF1AF9}"/>
              </a:ext>
            </a:extLst>
          </p:cNvPr>
          <p:cNvCxnSpPr>
            <a:cxnSpLocks/>
          </p:cNvCxnSpPr>
          <p:nvPr/>
        </p:nvCxnSpPr>
        <p:spPr>
          <a:xfrm flipH="1">
            <a:off x="6096372" y="442072"/>
            <a:ext cx="1364177" cy="1977028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280F9BC-B88D-82AE-3FB3-7520F7631EAF}"/>
                  </a:ext>
                </a:extLst>
              </p:cNvPr>
              <p:cNvSpPr txBox="1"/>
              <p:nvPr/>
            </p:nvSpPr>
            <p:spPr>
              <a:xfrm>
                <a:off x="153006" y="3036488"/>
                <a:ext cx="3423630" cy="92333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1D line of total Length NL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Nodes indexed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Segments indexed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=1,…,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D280F9BC-B88D-82AE-3FB3-7520F7631E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006" y="3036488"/>
                <a:ext cx="3423630" cy="923330"/>
              </a:xfrm>
              <a:prstGeom prst="rect">
                <a:avLst/>
              </a:prstGeom>
              <a:blipFill>
                <a:blip r:embed="rId5"/>
                <a:stretch>
                  <a:fillRect l="-1068" t="-2632" b="-98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TextBox 55">
            <a:extLst>
              <a:ext uri="{FF2B5EF4-FFF2-40B4-BE49-F238E27FC236}">
                <a16:creationId xmlns:a16="http://schemas.microsoft.com/office/drawing/2014/main" id="{70EB3927-38E5-3F5E-D878-2B70BDA8D75D}"/>
              </a:ext>
            </a:extLst>
          </p:cNvPr>
          <p:cNvSpPr txBox="1"/>
          <p:nvPr/>
        </p:nvSpPr>
        <p:spPr>
          <a:xfrm>
            <a:off x="3576636" y="3036488"/>
            <a:ext cx="32015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2 Stochastic Processes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Nucleation at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Propagation across segments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6FFED4-5C95-507B-C95C-AE08D246EFAB}"/>
                  </a:ext>
                </a:extLst>
              </p:cNvPr>
              <p:cNvSpPr txBox="1"/>
              <p:nvPr/>
            </p:nvSpPr>
            <p:spPr>
              <a:xfrm>
                <a:off x="689282" y="4084048"/>
                <a:ext cx="2595134" cy="37375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86FFED4-5C95-507B-C95C-AE08D246E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282" y="4084048"/>
                <a:ext cx="2595134" cy="373757"/>
              </a:xfrm>
              <a:prstGeom prst="rect">
                <a:avLst/>
              </a:prstGeom>
              <a:blipFill>
                <a:blip r:embed="rId6"/>
                <a:stretch>
                  <a:fillRect b="-7937"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C5A59DA-9626-8552-74DB-D80A3F169087}"/>
                  </a:ext>
                </a:extLst>
              </p:cNvPr>
              <p:cNvSpPr txBox="1"/>
              <p:nvPr/>
            </p:nvSpPr>
            <p:spPr>
              <a:xfrm>
                <a:off x="271174" y="6002530"/>
                <a:ext cx="4286045" cy="72821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∼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𝐸𝑥𝑝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Sup>
                                <m:sSub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  <m: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</m:sup>
                              </m:sSubSup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EC5A59DA-9626-8552-74DB-D80A3F1690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174" y="6002530"/>
                <a:ext cx="4286045" cy="72821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E737976-4B96-12D6-9A9A-7F88F15F4677}"/>
                  </a:ext>
                </a:extLst>
              </p:cNvPr>
              <p:cNvSpPr txBox="1"/>
              <p:nvPr/>
            </p:nvSpPr>
            <p:spPr>
              <a:xfrm>
                <a:off x="426661" y="4577199"/>
                <a:ext cx="2998770" cy="1826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Δ</m:t>
                    </m:r>
                    <m:sSubSup>
                      <m:sSub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nucleation barrier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attempt time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applied stress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activation volume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E737976-4B96-12D6-9A9A-7F88F15F46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661" y="4577199"/>
                <a:ext cx="2998770" cy="1826397"/>
              </a:xfrm>
              <a:prstGeom prst="rect">
                <a:avLst/>
              </a:prstGeom>
              <a:blipFill>
                <a:blip r:embed="rId8"/>
                <a:stretch>
                  <a:fillRect l="-1423" r="-3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C84F8A-BA28-25C1-21B5-71ED03F70F08}"/>
                  </a:ext>
                </a:extLst>
              </p:cNvPr>
              <p:cNvSpPr txBox="1"/>
              <p:nvPr/>
            </p:nvSpPr>
            <p:spPr>
              <a:xfrm>
                <a:off x="4703113" y="6002530"/>
                <a:ext cx="3006849" cy="68909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</m:e>
                                      </m:d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97C84F8A-BA28-25C1-21B5-71ED03F70F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3113" y="6002530"/>
                <a:ext cx="3006849" cy="68909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chemeClr val="tx1"/>
                </a:solidFill>
                <a:prstDash val="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TextBox 60">
            <a:extLst>
              <a:ext uri="{FF2B5EF4-FFF2-40B4-BE49-F238E27FC236}">
                <a16:creationId xmlns:a16="http://schemas.microsoft.com/office/drawing/2014/main" id="{C023E10A-A07E-081A-1941-9DDBDB603D33}"/>
              </a:ext>
            </a:extLst>
          </p:cNvPr>
          <p:cNvSpPr txBox="1"/>
          <p:nvPr/>
        </p:nvSpPr>
        <p:spPr>
          <a:xfrm>
            <a:off x="3829067" y="4387602"/>
            <a:ext cx="42672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Series resistance behavior: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 nucleation or slow propagation dominates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Barrier distributions matter more than means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12CE82-4182-048D-7F7C-A3890F45B877}"/>
                  </a:ext>
                </a:extLst>
              </p:cNvPr>
              <p:cNvSpPr txBox="1"/>
              <p:nvPr/>
            </p:nvSpPr>
            <p:spPr>
              <a:xfrm>
                <a:off x="8110469" y="4883858"/>
                <a:ext cx="3294235" cy="772519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d>
                                    </m:sup>
                                  </m:sSup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&gt;+&lt;</m:t>
                              </m:r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/>
                                <m:e>
                                  <m:f>
                                    <m:f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𝜆</m:t>
                                          </m:r>
                                        </m:e>
                                        <m: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e>
                                          </m:d>
                                        </m:sup>
                                      </m:sSubSup>
                                    </m:den>
                                  </m:f>
                                </m:e>
                              </m:nary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&gt;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E12CE82-4182-048D-7F7C-A3890F45B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0469" y="4883858"/>
                <a:ext cx="3294235" cy="7725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20BE897-5336-75B2-F463-A2C8AA2F868D}"/>
                  </a:ext>
                </a:extLst>
              </p:cNvPr>
              <p:cNvSpPr txBox="1"/>
              <p:nvPr/>
            </p:nvSpPr>
            <p:spPr>
              <a:xfrm>
                <a:off x="8042757" y="6002530"/>
                <a:ext cx="3429657" cy="717312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  <a:prstDash val="lgDash"/>
              </a:ln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≥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𝐵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𝑇</m:t>
                                          </m:r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020BE897-5336-75B2-F463-A2C8AA2F86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42757" y="6002530"/>
                <a:ext cx="3429657" cy="717312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  <a:ln>
                <a:solidFill>
                  <a:schemeClr val="tx1"/>
                </a:solidFill>
                <a:prstDash val="lgDash"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5" name="Picture 64">
            <a:extLst>
              <a:ext uri="{FF2B5EF4-FFF2-40B4-BE49-F238E27FC236}">
                <a16:creationId xmlns:a16="http://schemas.microsoft.com/office/drawing/2014/main" id="{7F0A0D8C-9682-4E44-40D9-32F8FA720DE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1614" y="2839323"/>
            <a:ext cx="3133725" cy="179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715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5F4E7A3C-51DB-6ED4-0DCB-6A4C0B19B183}"/>
              </a:ext>
            </a:extLst>
          </p:cNvPr>
          <p:cNvSpPr/>
          <p:nvPr/>
        </p:nvSpPr>
        <p:spPr>
          <a:xfrm rot="1856382">
            <a:off x="5735683" y="2383617"/>
            <a:ext cx="2679768" cy="2341253"/>
          </a:xfrm>
          <a:prstGeom prst="rect">
            <a:avLst/>
          </a:prstGeom>
          <a:solidFill>
            <a:srgbClr val="E97132">
              <a:alpha val="2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A0EB1-978B-950E-4D77-DD8BC8F58FFA}"/>
              </a:ext>
            </a:extLst>
          </p:cNvPr>
          <p:cNvSpPr txBox="1"/>
          <p:nvPr/>
        </p:nvSpPr>
        <p:spPr>
          <a:xfrm>
            <a:off x="130968" y="72747"/>
            <a:ext cx="2240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Cross-kinking (TBD)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4CE4658E-3D91-D0D7-5435-ECC075B26C0D}"/>
              </a:ext>
            </a:extLst>
          </p:cNvPr>
          <p:cNvSpPr/>
          <p:nvPr/>
        </p:nvSpPr>
        <p:spPr>
          <a:xfrm>
            <a:off x="2196264" y="1889880"/>
            <a:ext cx="8075596" cy="1977027"/>
          </a:xfrm>
          <a:prstGeom prst="parallelogram">
            <a:avLst>
              <a:gd name="adj" fmla="val 70789"/>
            </a:avLst>
          </a:prstGeom>
          <a:solidFill>
            <a:srgbClr val="156082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2BCD1BF-8D09-27E3-CDA9-E39020A37A7F}"/>
              </a:ext>
            </a:extLst>
          </p:cNvPr>
          <p:cNvCxnSpPr/>
          <p:nvPr/>
        </p:nvCxnSpPr>
        <p:spPr>
          <a:xfrm flipV="1">
            <a:off x="2196264" y="3124318"/>
            <a:ext cx="0" cy="74258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8D4D320-66B8-ACDA-6A4A-48A54ED53A08}"/>
              </a:ext>
            </a:extLst>
          </p:cNvPr>
          <p:cNvCxnSpPr>
            <a:cxnSpLocks/>
          </p:cNvCxnSpPr>
          <p:nvPr/>
        </p:nvCxnSpPr>
        <p:spPr>
          <a:xfrm>
            <a:off x="2196264" y="3866907"/>
            <a:ext cx="51302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A7BAFEC-2B41-B1C8-32DB-28029AE82A50}"/>
              </a:ext>
            </a:extLst>
          </p:cNvPr>
          <p:cNvCxnSpPr>
            <a:cxnSpLocks/>
          </p:cNvCxnSpPr>
          <p:nvPr/>
        </p:nvCxnSpPr>
        <p:spPr>
          <a:xfrm flipV="1">
            <a:off x="2196264" y="3416926"/>
            <a:ext cx="311859" cy="4499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31807F-7082-F1AF-98A2-DDD66776A754}"/>
                  </a:ext>
                </a:extLst>
              </p:cNvPr>
              <p:cNvSpPr txBox="1"/>
              <p:nvPr/>
            </p:nvSpPr>
            <p:spPr>
              <a:xfrm>
                <a:off x="2157022" y="3947278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[111]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931807F-7082-F1AF-98A2-DDD66776A7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022" y="3947278"/>
                <a:ext cx="591509" cy="276999"/>
              </a:xfrm>
              <a:prstGeom prst="rect">
                <a:avLst/>
              </a:prstGeom>
              <a:blipFill>
                <a:blip r:embed="rId2"/>
                <a:stretch>
                  <a:fillRect l="-15464" t="-4444" r="-1443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C1F296-63D6-6422-FE0B-69C596BBD038}"/>
                  </a:ext>
                </a:extLst>
              </p:cNvPr>
              <p:cNvSpPr txBox="1"/>
              <p:nvPr/>
            </p:nvSpPr>
            <p:spPr>
              <a:xfrm>
                <a:off x="1547225" y="3278426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[101]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8C1F296-63D6-6422-FE0B-69C596BB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225" y="3278426"/>
                <a:ext cx="591509" cy="276999"/>
              </a:xfrm>
              <a:prstGeom prst="rect">
                <a:avLst/>
              </a:prstGeom>
              <a:blipFill>
                <a:blip r:embed="rId3"/>
                <a:stretch>
                  <a:fillRect l="-15464" t="-4444" r="-14433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A1B44B-641D-F724-7B24-09B1902AD5A7}"/>
                  </a:ext>
                </a:extLst>
              </p:cNvPr>
              <p:cNvSpPr txBox="1"/>
              <p:nvPr/>
            </p:nvSpPr>
            <p:spPr>
              <a:xfrm>
                <a:off x="2508123" y="3451409"/>
                <a:ext cx="59150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88A1B44B-641D-F724-7B24-09B1902AD5A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08123" y="3451409"/>
                <a:ext cx="591509" cy="277897"/>
              </a:xfrm>
              <a:prstGeom prst="rect">
                <a:avLst/>
              </a:prstGeom>
              <a:blipFill>
                <a:blip r:embed="rId4"/>
                <a:stretch>
                  <a:fillRect l="-14433" t="-4348" r="-1649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C8326C9-7C0C-F254-9323-1E6A096B922E}"/>
              </a:ext>
            </a:extLst>
          </p:cNvPr>
          <p:cNvCxnSpPr>
            <a:cxnSpLocks/>
          </p:cNvCxnSpPr>
          <p:nvPr/>
        </p:nvCxnSpPr>
        <p:spPr>
          <a:xfrm flipV="1">
            <a:off x="5324475" y="1861304"/>
            <a:ext cx="1198728" cy="2005603"/>
          </a:xfrm>
          <a:prstGeom prst="line">
            <a:avLst/>
          </a:prstGeom>
          <a:ln w="19050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0" name="Rectangle 39">
            <a:extLst>
              <a:ext uri="{FF2B5EF4-FFF2-40B4-BE49-F238E27FC236}">
                <a16:creationId xmlns:a16="http://schemas.microsoft.com/office/drawing/2014/main" id="{79EF249B-EC5C-14C3-40A4-3283E73B73AF}"/>
              </a:ext>
            </a:extLst>
          </p:cNvPr>
          <p:cNvSpPr/>
          <p:nvPr/>
        </p:nvSpPr>
        <p:spPr>
          <a:xfrm rot="1856382">
            <a:off x="3082250" y="908680"/>
            <a:ext cx="3048000" cy="2341253"/>
          </a:xfrm>
          <a:prstGeom prst="rect">
            <a:avLst/>
          </a:prstGeom>
          <a:solidFill>
            <a:srgbClr val="E97132">
              <a:alpha val="20000"/>
            </a:srgbClr>
          </a:solidFill>
          <a:ln>
            <a:noFill/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2676CC13-4411-948A-7CEA-621C1CC2D334}"/>
              </a:ext>
            </a:extLst>
          </p:cNvPr>
          <p:cNvCxnSpPr>
            <a:cxnSpLocks/>
          </p:cNvCxnSpPr>
          <p:nvPr/>
        </p:nvCxnSpPr>
        <p:spPr>
          <a:xfrm flipH="1">
            <a:off x="5486371" y="1889877"/>
            <a:ext cx="1224515" cy="1977034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DB222344-0BA7-8390-8CA7-F75641538F45}"/>
              </a:ext>
            </a:extLst>
          </p:cNvPr>
          <p:cNvCxnSpPr>
            <a:cxnSpLocks/>
          </p:cNvCxnSpPr>
          <p:nvPr/>
        </p:nvCxnSpPr>
        <p:spPr>
          <a:xfrm flipH="1">
            <a:off x="4102112" y="1145318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016CE75D-4804-7724-F153-BFA9C8DC5E56}"/>
              </a:ext>
            </a:extLst>
          </p:cNvPr>
          <p:cNvCxnSpPr>
            <a:cxnSpLocks/>
          </p:cNvCxnSpPr>
          <p:nvPr/>
        </p:nvCxnSpPr>
        <p:spPr>
          <a:xfrm flipH="1">
            <a:off x="4198195" y="1214119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000C2AD7-F261-399E-1938-B85C4EAEB47E}"/>
              </a:ext>
            </a:extLst>
          </p:cNvPr>
          <p:cNvCxnSpPr>
            <a:cxnSpLocks/>
          </p:cNvCxnSpPr>
          <p:nvPr/>
        </p:nvCxnSpPr>
        <p:spPr>
          <a:xfrm flipH="1">
            <a:off x="4300592" y="1253839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EC9CEFF-6DD5-0DB2-BFAF-D6E1F3AEA8B5}"/>
              </a:ext>
            </a:extLst>
          </p:cNvPr>
          <p:cNvCxnSpPr>
            <a:cxnSpLocks/>
          </p:cNvCxnSpPr>
          <p:nvPr/>
        </p:nvCxnSpPr>
        <p:spPr>
          <a:xfrm flipH="1">
            <a:off x="4396306" y="1320525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05CB3315-9DB0-981C-673F-ED2CF09B3D07}"/>
              </a:ext>
            </a:extLst>
          </p:cNvPr>
          <p:cNvCxnSpPr>
            <a:cxnSpLocks/>
          </p:cNvCxnSpPr>
          <p:nvPr/>
        </p:nvCxnSpPr>
        <p:spPr>
          <a:xfrm flipH="1">
            <a:off x="4492389" y="1389326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4F3F6B6A-7F54-BF31-0E13-C5513CEA36F8}"/>
              </a:ext>
            </a:extLst>
          </p:cNvPr>
          <p:cNvCxnSpPr>
            <a:cxnSpLocks/>
          </p:cNvCxnSpPr>
          <p:nvPr/>
        </p:nvCxnSpPr>
        <p:spPr>
          <a:xfrm flipH="1">
            <a:off x="4594786" y="1429046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7160DB45-EC09-42E2-D110-26512CB7D702}"/>
              </a:ext>
            </a:extLst>
          </p:cNvPr>
          <p:cNvCxnSpPr>
            <a:cxnSpLocks/>
          </p:cNvCxnSpPr>
          <p:nvPr/>
        </p:nvCxnSpPr>
        <p:spPr>
          <a:xfrm flipH="1">
            <a:off x="4693790" y="1462670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27032E9D-1DC1-11EC-2572-90CA89047836}"/>
              </a:ext>
            </a:extLst>
          </p:cNvPr>
          <p:cNvCxnSpPr>
            <a:cxnSpLocks/>
          </p:cNvCxnSpPr>
          <p:nvPr/>
        </p:nvCxnSpPr>
        <p:spPr>
          <a:xfrm flipH="1">
            <a:off x="4789873" y="1531471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3B82FB9-014B-11DF-CD5F-A3D5979C33A1}"/>
              </a:ext>
            </a:extLst>
          </p:cNvPr>
          <p:cNvCxnSpPr>
            <a:cxnSpLocks/>
          </p:cNvCxnSpPr>
          <p:nvPr/>
        </p:nvCxnSpPr>
        <p:spPr>
          <a:xfrm flipH="1">
            <a:off x="4892270" y="1571191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81A73293-A48C-2EF2-BFEE-124C94E251AD}"/>
              </a:ext>
            </a:extLst>
          </p:cNvPr>
          <p:cNvCxnSpPr>
            <a:cxnSpLocks/>
          </p:cNvCxnSpPr>
          <p:nvPr/>
        </p:nvCxnSpPr>
        <p:spPr>
          <a:xfrm flipH="1">
            <a:off x="4987984" y="1637877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ECD62A35-6F35-DA59-CE8B-FD9AE9E305ED}"/>
              </a:ext>
            </a:extLst>
          </p:cNvPr>
          <p:cNvCxnSpPr>
            <a:cxnSpLocks/>
          </p:cNvCxnSpPr>
          <p:nvPr/>
        </p:nvCxnSpPr>
        <p:spPr>
          <a:xfrm flipH="1">
            <a:off x="5084067" y="1706678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4DDBB2DD-DA01-6736-8AE8-3DFB5F33DB60}"/>
              </a:ext>
            </a:extLst>
          </p:cNvPr>
          <p:cNvCxnSpPr>
            <a:cxnSpLocks/>
          </p:cNvCxnSpPr>
          <p:nvPr/>
        </p:nvCxnSpPr>
        <p:spPr>
          <a:xfrm flipH="1">
            <a:off x="5186464" y="1746398"/>
            <a:ext cx="1217536" cy="2022628"/>
          </a:xfrm>
          <a:prstGeom prst="line">
            <a:avLst/>
          </a:prstGeom>
          <a:ln w="952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8BA278CE-4831-02B5-EB2B-32C37D7432AB}"/>
              </a:ext>
            </a:extLst>
          </p:cNvPr>
          <p:cNvCxnSpPr>
            <a:cxnSpLocks/>
          </p:cNvCxnSpPr>
          <p:nvPr/>
        </p:nvCxnSpPr>
        <p:spPr>
          <a:xfrm flipH="1">
            <a:off x="5686370" y="1880651"/>
            <a:ext cx="1224515" cy="1977034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BC3DF72-C9E3-349E-A4B3-9400AC3B7558}"/>
              </a:ext>
            </a:extLst>
          </p:cNvPr>
          <p:cNvCxnSpPr>
            <a:cxnSpLocks/>
          </p:cNvCxnSpPr>
          <p:nvPr/>
        </p:nvCxnSpPr>
        <p:spPr>
          <a:xfrm flipH="1">
            <a:off x="5913442" y="1875899"/>
            <a:ext cx="1224515" cy="1977034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764B584F-3B5B-10B9-EDF3-64FE6302EC6B}"/>
              </a:ext>
            </a:extLst>
          </p:cNvPr>
          <p:cNvCxnSpPr>
            <a:cxnSpLocks/>
          </p:cNvCxnSpPr>
          <p:nvPr/>
        </p:nvCxnSpPr>
        <p:spPr>
          <a:xfrm flipH="1">
            <a:off x="6113441" y="1866673"/>
            <a:ext cx="1224515" cy="1977034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Connector 80">
            <a:extLst>
              <a:ext uri="{FF2B5EF4-FFF2-40B4-BE49-F238E27FC236}">
                <a16:creationId xmlns:a16="http://schemas.microsoft.com/office/drawing/2014/main" id="{2FE52E8C-B046-A368-AFE6-98022633832E}"/>
              </a:ext>
            </a:extLst>
          </p:cNvPr>
          <p:cNvCxnSpPr>
            <a:cxnSpLocks/>
          </p:cNvCxnSpPr>
          <p:nvPr/>
        </p:nvCxnSpPr>
        <p:spPr>
          <a:xfrm flipH="1">
            <a:off x="6342012" y="1875899"/>
            <a:ext cx="1224515" cy="1977034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4A528E8E-FC53-4F9A-A63A-31809C795D11}"/>
              </a:ext>
            </a:extLst>
          </p:cNvPr>
          <p:cNvCxnSpPr>
            <a:cxnSpLocks/>
          </p:cNvCxnSpPr>
          <p:nvPr/>
        </p:nvCxnSpPr>
        <p:spPr>
          <a:xfrm flipH="1">
            <a:off x="6542011" y="1866673"/>
            <a:ext cx="1224515" cy="1977034"/>
          </a:xfrm>
          <a:prstGeom prst="line">
            <a:avLst/>
          </a:prstGeom>
          <a:ln w="952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>
            <a:extLst>
              <a:ext uri="{FF2B5EF4-FFF2-40B4-BE49-F238E27FC236}">
                <a16:creationId xmlns:a16="http://schemas.microsoft.com/office/drawing/2014/main" id="{761909DA-0659-CD61-183E-B964FB922165}"/>
              </a:ext>
            </a:extLst>
          </p:cNvPr>
          <p:cNvCxnSpPr>
            <a:cxnSpLocks/>
          </p:cNvCxnSpPr>
          <p:nvPr/>
        </p:nvCxnSpPr>
        <p:spPr>
          <a:xfrm flipH="1">
            <a:off x="6426996" y="1889873"/>
            <a:ext cx="283890" cy="4532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DC87DF84-80E3-8B5D-95A8-C6160B60AD9E}"/>
              </a:ext>
            </a:extLst>
          </p:cNvPr>
          <p:cNvCxnSpPr>
            <a:cxnSpLocks/>
          </p:cNvCxnSpPr>
          <p:nvPr/>
        </p:nvCxnSpPr>
        <p:spPr>
          <a:xfrm flipH="1">
            <a:off x="6218656" y="2347913"/>
            <a:ext cx="2276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CEC150F-5950-7938-87BB-483E4205FA4F}"/>
              </a:ext>
            </a:extLst>
          </p:cNvPr>
          <p:cNvCxnSpPr>
            <a:cxnSpLocks/>
          </p:cNvCxnSpPr>
          <p:nvPr/>
        </p:nvCxnSpPr>
        <p:spPr>
          <a:xfrm>
            <a:off x="6122942" y="2184977"/>
            <a:ext cx="106896" cy="15818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0A9BC2C1-7AB3-373D-81CE-980D04E15F24}"/>
              </a:ext>
            </a:extLst>
          </p:cNvPr>
          <p:cNvCxnSpPr>
            <a:cxnSpLocks/>
          </p:cNvCxnSpPr>
          <p:nvPr/>
        </p:nvCxnSpPr>
        <p:spPr>
          <a:xfrm>
            <a:off x="5968806" y="2443215"/>
            <a:ext cx="111131" cy="14538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A1EAA517-752F-D199-8C8B-782F23AEB10E}"/>
              </a:ext>
            </a:extLst>
          </p:cNvPr>
          <p:cNvCxnSpPr>
            <a:cxnSpLocks/>
          </p:cNvCxnSpPr>
          <p:nvPr/>
        </p:nvCxnSpPr>
        <p:spPr>
          <a:xfrm flipH="1">
            <a:off x="6061464" y="2581275"/>
            <a:ext cx="22767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F9979D57-0140-4F0C-0863-8E77613ADA3E}"/>
              </a:ext>
            </a:extLst>
          </p:cNvPr>
          <p:cNvCxnSpPr>
            <a:cxnSpLocks/>
          </p:cNvCxnSpPr>
          <p:nvPr/>
        </p:nvCxnSpPr>
        <p:spPr>
          <a:xfrm flipH="1">
            <a:off x="5483012" y="2561846"/>
            <a:ext cx="806124" cy="132158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7E41474-1D4D-754A-625A-91141116DBA3}"/>
              </a:ext>
            </a:extLst>
          </p:cNvPr>
          <p:cNvCxnSpPr>
            <a:cxnSpLocks/>
          </p:cNvCxnSpPr>
          <p:nvPr/>
        </p:nvCxnSpPr>
        <p:spPr>
          <a:xfrm>
            <a:off x="2692413" y="2265153"/>
            <a:ext cx="304876" cy="20883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3E4D98B1-B6D7-D2D1-DDF4-BBC093617A6E}"/>
              </a:ext>
            </a:extLst>
          </p:cNvPr>
          <p:cNvCxnSpPr>
            <a:cxnSpLocks/>
          </p:cNvCxnSpPr>
          <p:nvPr/>
        </p:nvCxnSpPr>
        <p:spPr>
          <a:xfrm flipV="1">
            <a:off x="2702953" y="1962150"/>
            <a:ext cx="200589" cy="303003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00DAB064-6125-C0BD-A73B-E81C584CB98B}"/>
              </a:ext>
            </a:extLst>
          </p:cNvPr>
          <p:cNvCxnSpPr>
            <a:cxnSpLocks/>
          </p:cNvCxnSpPr>
          <p:nvPr/>
        </p:nvCxnSpPr>
        <p:spPr>
          <a:xfrm flipV="1">
            <a:off x="2709291" y="2113496"/>
            <a:ext cx="473800" cy="160886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171AC-C6E2-7EE2-A139-9F873370B1B7}"/>
                  </a:ext>
                </a:extLst>
              </p:cNvPr>
              <p:cNvSpPr txBox="1"/>
              <p:nvPr/>
            </p:nvSpPr>
            <p:spPr>
              <a:xfrm>
                <a:off x="2399072" y="2440878"/>
                <a:ext cx="206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698171AC-C6E2-7EE2-A139-9F873370B1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99072" y="2440878"/>
                <a:ext cx="206788" cy="276999"/>
              </a:xfrm>
              <a:prstGeom prst="rect">
                <a:avLst/>
              </a:prstGeom>
              <a:blipFill>
                <a:blip r:embed="rId5"/>
                <a:stretch>
                  <a:fillRect l="-45455" t="-2174" r="-45455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11E899-B8C2-6441-024A-C039D8A1E266}"/>
                  </a:ext>
                </a:extLst>
              </p:cNvPr>
              <p:cNvSpPr txBox="1"/>
              <p:nvPr/>
            </p:nvSpPr>
            <p:spPr>
              <a:xfrm>
                <a:off x="2951274" y="1804693"/>
                <a:ext cx="206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9511E899-B8C2-6441-024A-C039D8A1E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1274" y="1804693"/>
                <a:ext cx="206788" cy="276999"/>
              </a:xfrm>
              <a:prstGeom prst="rect">
                <a:avLst/>
              </a:prstGeom>
              <a:blipFill>
                <a:blip r:embed="rId6"/>
                <a:stretch>
                  <a:fillRect l="-41176" t="-2222" r="-44118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F76C018-C831-DA82-4203-D9B05EB34BEE}"/>
                  </a:ext>
                </a:extLst>
              </p:cNvPr>
              <p:cNvSpPr txBox="1"/>
              <p:nvPr/>
            </p:nvSpPr>
            <p:spPr>
              <a:xfrm>
                <a:off x="2157021" y="1861304"/>
                <a:ext cx="20678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F76C018-C831-DA82-4203-D9B05EB34B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7021" y="1861304"/>
                <a:ext cx="206788" cy="276999"/>
              </a:xfrm>
              <a:prstGeom prst="rect">
                <a:avLst/>
              </a:prstGeom>
              <a:blipFill>
                <a:blip r:embed="rId7"/>
                <a:stretch>
                  <a:fillRect l="-44118" t="-2174" r="-41176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31FBA31F-D829-08B8-273A-58A8EEB20613}"/>
              </a:ext>
            </a:extLst>
          </p:cNvPr>
          <p:cNvCxnSpPr>
            <a:cxnSpLocks/>
          </p:cNvCxnSpPr>
          <p:nvPr/>
        </p:nvCxnSpPr>
        <p:spPr>
          <a:xfrm flipV="1">
            <a:off x="5970284" y="2181551"/>
            <a:ext cx="180293" cy="299528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5664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D170E2C-73F8-E343-7621-27AB76325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377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766292-DE67-D709-E9AF-EB4C774EE5DA}"/>
              </a:ext>
            </a:extLst>
          </p:cNvPr>
          <p:cNvSpPr txBox="1"/>
          <p:nvPr/>
        </p:nvSpPr>
        <p:spPr>
          <a:xfrm>
            <a:off x="130968" y="72747"/>
            <a:ext cx="17559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KMC Algorithm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98E1811B-F9F7-4E4E-7B01-D79F379AC6B4}"/>
              </a:ext>
            </a:extLst>
          </p:cNvPr>
          <p:cNvSpPr/>
          <p:nvPr/>
        </p:nvSpPr>
        <p:spPr>
          <a:xfrm>
            <a:off x="2643939" y="442080"/>
            <a:ext cx="8075596" cy="1977027"/>
          </a:xfrm>
          <a:prstGeom prst="parallelogram">
            <a:avLst>
              <a:gd name="adj" fmla="val 70789"/>
            </a:avLst>
          </a:prstGeom>
          <a:solidFill>
            <a:srgbClr val="156082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069B6A0-8192-DA6B-C5B8-B0AA16160AE2}"/>
              </a:ext>
            </a:extLst>
          </p:cNvPr>
          <p:cNvCxnSpPr/>
          <p:nvPr/>
        </p:nvCxnSpPr>
        <p:spPr>
          <a:xfrm flipV="1">
            <a:off x="2643939" y="1676518"/>
            <a:ext cx="0" cy="74258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3C87123-2562-951E-5784-0E44B33EAFF3}"/>
              </a:ext>
            </a:extLst>
          </p:cNvPr>
          <p:cNvCxnSpPr>
            <a:cxnSpLocks/>
          </p:cNvCxnSpPr>
          <p:nvPr/>
        </p:nvCxnSpPr>
        <p:spPr>
          <a:xfrm>
            <a:off x="2643939" y="2419107"/>
            <a:ext cx="51302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C901A3E-BC07-0E6C-0E46-D08138E3092C}"/>
              </a:ext>
            </a:extLst>
          </p:cNvPr>
          <p:cNvCxnSpPr>
            <a:cxnSpLocks/>
          </p:cNvCxnSpPr>
          <p:nvPr/>
        </p:nvCxnSpPr>
        <p:spPr>
          <a:xfrm flipV="1">
            <a:off x="2643939" y="1969126"/>
            <a:ext cx="311859" cy="4499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E389A0-10E0-E879-8EF2-298D440FDBE3}"/>
                  </a:ext>
                </a:extLst>
              </p:cNvPr>
              <p:cNvSpPr txBox="1"/>
              <p:nvPr/>
            </p:nvSpPr>
            <p:spPr>
              <a:xfrm>
                <a:off x="2604697" y="2499478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[111]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8E389A0-10E0-E879-8EF2-298D440FDB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97" y="2499478"/>
                <a:ext cx="591509" cy="276999"/>
              </a:xfrm>
              <a:prstGeom prst="rect">
                <a:avLst/>
              </a:prstGeom>
              <a:blipFill>
                <a:blip r:embed="rId2"/>
                <a:stretch>
                  <a:fillRect l="-14433" t="-2222" r="-1546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CFAEB1-8FD4-F479-2FF9-E2905543688F}"/>
                  </a:ext>
                </a:extLst>
              </p:cNvPr>
              <p:cNvSpPr txBox="1"/>
              <p:nvPr/>
            </p:nvSpPr>
            <p:spPr>
              <a:xfrm>
                <a:off x="1994900" y="1830626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[101]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ACFAEB1-8FD4-F479-2FF9-E290554368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900" y="1830626"/>
                <a:ext cx="591509" cy="276999"/>
              </a:xfrm>
              <a:prstGeom prst="rect">
                <a:avLst/>
              </a:prstGeom>
              <a:blipFill>
                <a:blip r:embed="rId3"/>
                <a:stretch>
                  <a:fillRect l="-14433" t="-2174" r="-1546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6971B4-B085-B612-B95B-FD164614E3E9}"/>
                  </a:ext>
                </a:extLst>
              </p:cNvPr>
              <p:cNvSpPr txBox="1"/>
              <p:nvPr/>
            </p:nvSpPr>
            <p:spPr>
              <a:xfrm>
                <a:off x="2955798" y="2003609"/>
                <a:ext cx="59150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16971B4-B085-B612-B95B-FD164614E3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798" y="2003609"/>
                <a:ext cx="591509" cy="277897"/>
              </a:xfrm>
              <a:prstGeom prst="rect">
                <a:avLst/>
              </a:prstGeom>
              <a:blipFill>
                <a:blip r:embed="rId4"/>
                <a:stretch>
                  <a:fillRect l="-15464" t="-6667" r="-1546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7255D83-2FF6-67CF-CA17-32F053C397C6}"/>
              </a:ext>
            </a:extLst>
          </p:cNvPr>
          <p:cNvCxnSpPr>
            <a:cxnSpLocks/>
          </p:cNvCxnSpPr>
          <p:nvPr/>
        </p:nvCxnSpPr>
        <p:spPr>
          <a:xfrm flipH="1">
            <a:off x="4505325" y="442079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CC4A2B0-0557-6F15-FE3C-E9ECBE03550F}"/>
              </a:ext>
            </a:extLst>
          </p:cNvPr>
          <p:cNvCxnSpPr>
            <a:cxnSpLocks/>
          </p:cNvCxnSpPr>
          <p:nvPr/>
        </p:nvCxnSpPr>
        <p:spPr>
          <a:xfrm flipH="1">
            <a:off x="3689350" y="1430593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E24FDE-63DA-327D-30B3-B397791B1CD1}"/>
              </a:ext>
            </a:extLst>
          </p:cNvPr>
          <p:cNvCxnSpPr>
            <a:cxnSpLocks/>
          </p:cNvCxnSpPr>
          <p:nvPr/>
        </p:nvCxnSpPr>
        <p:spPr>
          <a:xfrm flipH="1">
            <a:off x="4378325" y="1457951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714F0966-1DD0-6E7F-F4CD-2EB94069F578}"/>
              </a:ext>
            </a:extLst>
          </p:cNvPr>
          <p:cNvCxnSpPr>
            <a:cxnSpLocks/>
          </p:cNvCxnSpPr>
          <p:nvPr/>
        </p:nvCxnSpPr>
        <p:spPr>
          <a:xfrm flipH="1">
            <a:off x="4505324" y="1216651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3F3248C-DFD9-C8B8-2682-2AF4FAB44F4B}"/>
              </a:ext>
            </a:extLst>
          </p:cNvPr>
          <p:cNvCxnSpPr>
            <a:cxnSpLocks/>
          </p:cNvCxnSpPr>
          <p:nvPr/>
        </p:nvCxnSpPr>
        <p:spPr>
          <a:xfrm flipH="1">
            <a:off x="4483100" y="1216651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0A3DAA9-D4DA-3360-8438-B714EB65DF35}"/>
              </a:ext>
            </a:extLst>
          </p:cNvPr>
          <p:cNvCxnSpPr>
            <a:cxnSpLocks/>
          </p:cNvCxnSpPr>
          <p:nvPr/>
        </p:nvCxnSpPr>
        <p:spPr>
          <a:xfrm flipH="1">
            <a:off x="5977259" y="442079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DB2C409-B814-E4DE-9CFA-D9CA1CB3B292}"/>
              </a:ext>
            </a:extLst>
          </p:cNvPr>
          <p:cNvCxnSpPr>
            <a:cxnSpLocks/>
          </p:cNvCxnSpPr>
          <p:nvPr/>
        </p:nvCxnSpPr>
        <p:spPr>
          <a:xfrm flipH="1">
            <a:off x="5161284" y="1817878"/>
            <a:ext cx="420344" cy="60123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9C32ACA-3407-AA4A-2B93-24B2C1E3BAFA}"/>
              </a:ext>
            </a:extLst>
          </p:cNvPr>
          <p:cNvCxnSpPr>
            <a:cxnSpLocks/>
          </p:cNvCxnSpPr>
          <p:nvPr/>
        </p:nvCxnSpPr>
        <p:spPr>
          <a:xfrm flipH="1">
            <a:off x="5553053" y="1798829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241E962E-2D38-875F-90BE-F35269F54156}"/>
              </a:ext>
            </a:extLst>
          </p:cNvPr>
          <p:cNvCxnSpPr>
            <a:cxnSpLocks/>
          </p:cNvCxnSpPr>
          <p:nvPr/>
        </p:nvCxnSpPr>
        <p:spPr>
          <a:xfrm flipH="1">
            <a:off x="5721328" y="1203903"/>
            <a:ext cx="415732" cy="61397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EDE784D-70E8-4561-4329-71AF458D5F36}"/>
              </a:ext>
            </a:extLst>
          </p:cNvPr>
          <p:cNvCxnSpPr>
            <a:cxnSpLocks/>
          </p:cNvCxnSpPr>
          <p:nvPr/>
        </p:nvCxnSpPr>
        <p:spPr>
          <a:xfrm flipH="1">
            <a:off x="5955034" y="1216651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C5641154-9FC6-AD5A-EC45-D72CC74A2234}"/>
              </a:ext>
            </a:extLst>
          </p:cNvPr>
          <p:cNvSpPr txBox="1"/>
          <p:nvPr/>
        </p:nvSpPr>
        <p:spPr>
          <a:xfrm>
            <a:off x="3345871" y="1141558"/>
            <a:ext cx="1283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Nucleation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9178D7-AA59-B02F-838F-87163C220AED}"/>
              </a:ext>
            </a:extLst>
          </p:cNvPr>
          <p:cNvSpPr txBox="1"/>
          <p:nvPr/>
        </p:nvSpPr>
        <p:spPr>
          <a:xfrm>
            <a:off x="5979102" y="1482483"/>
            <a:ext cx="2398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Propagation/migration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43B58C-C086-5FCD-7BF1-1B9FB07A0C40}"/>
                  </a:ext>
                </a:extLst>
              </p:cNvPr>
              <p:cNvSpPr txBox="1"/>
              <p:nvPr/>
            </p:nvSpPr>
            <p:spPr>
              <a:xfrm>
                <a:off x="217933" y="3228456"/>
                <a:ext cx="2737865" cy="717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𝜏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𝐺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𝑒𝑓𝑓</m:t>
                                      </m:r>
                                    </m:sup>
                                  </m:sSubSup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e>
                                  </m:d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F43B58C-C086-5FCD-7BF1-1B9FB07A0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33" y="3228456"/>
                <a:ext cx="2737865" cy="7176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F1E980-62C7-966D-E47D-249FD20B7314}"/>
                  </a:ext>
                </a:extLst>
              </p:cNvPr>
              <p:cNvSpPr txBox="1"/>
              <p:nvPr/>
            </p:nvSpPr>
            <p:spPr>
              <a:xfrm>
                <a:off x="217933" y="4121133"/>
                <a:ext cx="1418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−12</m:t>
                          </m:r>
                        </m:sup>
                      </m:sSup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0F1E980-62C7-966D-E47D-249FD20B73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33" y="4121133"/>
                <a:ext cx="1418144" cy="276999"/>
              </a:xfrm>
              <a:prstGeom prst="rect">
                <a:avLst/>
              </a:prstGeom>
              <a:blipFill>
                <a:blip r:embed="rId6"/>
                <a:stretch>
                  <a:fillRect l="-2155" t="-222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0C0D2D-8406-D297-6A4F-E180E6BA84CD}"/>
                  </a:ext>
                </a:extLst>
              </p:cNvPr>
              <p:cNvSpPr txBox="1"/>
              <p:nvPr/>
            </p:nvSpPr>
            <p:spPr>
              <a:xfrm>
                <a:off x="222305" y="4618207"/>
                <a:ext cx="4407444" cy="864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Nucleation site selected with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num>
                      <m:den>
                        <m:nary>
                          <m:naryPr>
                            <m:chr m:val="∑"/>
                            <m:supHide m:val="on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</m:e>
                        </m:nary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E50C0D2D-8406-D297-6A4F-E180E6BA8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305" y="4618207"/>
                <a:ext cx="4407444" cy="864276"/>
              </a:xfrm>
              <a:prstGeom prst="rect">
                <a:avLst/>
              </a:prstGeom>
              <a:blipFill>
                <a:blip r:embed="rId7"/>
                <a:stretch>
                  <a:fillRect l="-1107" t="-3546" b="-510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9BDB2E-713C-E093-8341-238AE6D99E27}"/>
                  </a:ext>
                </a:extLst>
              </p:cNvPr>
              <p:cNvSpPr txBox="1"/>
              <p:nvPr/>
            </p:nvSpPr>
            <p:spPr>
              <a:xfrm>
                <a:off x="217934" y="5562854"/>
                <a:ext cx="4687442" cy="6819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Nucleation t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ime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sampled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exponential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n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𝐸𝑥𝑝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d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5A9BDB2E-713C-E093-8341-238AE6D99E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934" y="5562854"/>
                <a:ext cx="4687442" cy="681982"/>
              </a:xfrm>
              <a:prstGeom prst="rect">
                <a:avLst/>
              </a:prstGeom>
              <a:blipFill>
                <a:blip r:embed="rId8"/>
                <a:stretch>
                  <a:fillRect l="-1170" t="-4505" b="-5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6EEB1A4-9C7B-C53B-D84F-D9CE0A4F76F3}"/>
                  </a:ext>
                </a:extLst>
              </p:cNvPr>
              <p:cNvSpPr txBox="1"/>
              <p:nvPr/>
            </p:nvSpPr>
            <p:spPr>
              <a:xfrm>
                <a:off x="5553053" y="3227613"/>
                <a:ext cx="3571555" cy="72571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Effective propagation barrier: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p>
                      </m:sSubSup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𝜅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𝜎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Ω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6EEB1A4-9C7B-C53B-D84F-D9CE0A4F76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3053" y="3227613"/>
                <a:ext cx="3571555" cy="725711"/>
              </a:xfrm>
              <a:prstGeom prst="rect">
                <a:avLst/>
              </a:prstGeom>
              <a:blipFill>
                <a:blip r:embed="rId9"/>
                <a:stretch>
                  <a:fillRect l="-1536" t="-3333" b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F0498396-DE60-CCC0-3758-D27C0FA767E6}"/>
              </a:ext>
            </a:extLst>
          </p:cNvPr>
          <p:cNvSpPr txBox="1"/>
          <p:nvPr/>
        </p:nvSpPr>
        <p:spPr>
          <a:xfrm>
            <a:off x="46486" y="2818939"/>
            <a:ext cx="2753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Arrhenius nucleation rate: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A59D7-B55A-4781-7D75-43F1256337A3}"/>
                  </a:ext>
                </a:extLst>
              </p:cNvPr>
              <p:cNvSpPr txBox="1"/>
              <p:nvPr/>
            </p:nvSpPr>
            <p:spPr>
              <a:xfrm>
                <a:off x="5581628" y="4142140"/>
                <a:ext cx="4907049" cy="11035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Stopping Probability: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𝑠𝑡𝑜𝑝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=1−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func>
                                    <m:func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b="0" i="0" smtClean="0">
                                          <a:latin typeface="Cambria Math" panose="02040503050406030204" pitchFamily="18" charset="0"/>
                                        </a:rPr>
                                        <m:t>max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Sup>
                                            <m:sSubSup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𝑒𝑓𝑓</m:t>
                                              </m:r>
                                            </m:sup>
                                          </m:sSubSup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𝐺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𝑝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,</m:t>
                                              </m:r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𝑟𝑒𝑓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</a:rPr>
                                            <m:t>,0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58BA59D7-B55A-4781-7D75-43F1256337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1628" y="4142140"/>
                <a:ext cx="4907049" cy="1103572"/>
              </a:xfrm>
              <a:prstGeom prst="rect">
                <a:avLst/>
              </a:prstGeom>
              <a:blipFill>
                <a:blip r:embed="rId10"/>
                <a:stretch>
                  <a:fillRect l="-1118" t="-2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Connector: Elbow 37">
            <a:extLst>
              <a:ext uri="{FF2B5EF4-FFF2-40B4-BE49-F238E27FC236}">
                <a16:creationId xmlns:a16="http://schemas.microsoft.com/office/drawing/2014/main" id="{131650AF-EEA8-1D8B-ECB3-37B463B31B5F}"/>
              </a:ext>
            </a:extLst>
          </p:cNvPr>
          <p:cNvCxnSpPr>
            <a:cxnSpLocks/>
          </p:cNvCxnSpPr>
          <p:nvPr/>
        </p:nvCxnSpPr>
        <p:spPr>
          <a:xfrm rot="10800000" flipV="1">
            <a:off x="9413877" y="3946155"/>
            <a:ext cx="1549399" cy="594094"/>
          </a:xfrm>
          <a:prstGeom prst="bentConnector3">
            <a:avLst>
              <a:gd name="adj1" fmla="val 99795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23A109-57ED-2744-3C66-2639C82DF39E}"/>
                  </a:ext>
                </a:extLst>
              </p:cNvPr>
              <p:cNvSpPr txBox="1"/>
              <p:nvPr/>
            </p:nvSpPr>
            <p:spPr>
              <a:xfrm>
                <a:off x="9846963" y="3587304"/>
                <a:ext cx="1283428" cy="3181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𝑚𝑒𝑑𝑖𝑎𝑛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823A109-57ED-2744-3C66-2639C82DF3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46963" y="3587304"/>
                <a:ext cx="1283428" cy="318164"/>
              </a:xfrm>
              <a:prstGeom prst="rect">
                <a:avLst/>
              </a:prstGeom>
              <a:blipFill>
                <a:blip r:embed="rId11"/>
                <a:stretch>
                  <a:fillRect l="-4265" b="-16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4719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rallelogram 3">
            <a:extLst>
              <a:ext uri="{FF2B5EF4-FFF2-40B4-BE49-F238E27FC236}">
                <a16:creationId xmlns:a16="http://schemas.microsoft.com/office/drawing/2014/main" id="{521A27B8-D6DB-7D45-461A-D6435CBB5ED8}"/>
              </a:ext>
            </a:extLst>
          </p:cNvPr>
          <p:cNvSpPr/>
          <p:nvPr/>
        </p:nvSpPr>
        <p:spPr>
          <a:xfrm>
            <a:off x="2643939" y="442080"/>
            <a:ext cx="8075596" cy="1977027"/>
          </a:xfrm>
          <a:prstGeom prst="parallelogram">
            <a:avLst>
              <a:gd name="adj" fmla="val 70789"/>
            </a:avLst>
          </a:prstGeom>
          <a:solidFill>
            <a:srgbClr val="156082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3443460-A66B-D63B-F953-D109C1155B55}"/>
              </a:ext>
            </a:extLst>
          </p:cNvPr>
          <p:cNvCxnSpPr/>
          <p:nvPr/>
        </p:nvCxnSpPr>
        <p:spPr>
          <a:xfrm flipV="1">
            <a:off x="2643939" y="1676518"/>
            <a:ext cx="0" cy="74258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57FDE9B-4013-99CE-6AC3-8CECBBEA8AFA}"/>
              </a:ext>
            </a:extLst>
          </p:cNvPr>
          <p:cNvCxnSpPr>
            <a:cxnSpLocks/>
          </p:cNvCxnSpPr>
          <p:nvPr/>
        </p:nvCxnSpPr>
        <p:spPr>
          <a:xfrm>
            <a:off x="2643939" y="2419107"/>
            <a:ext cx="51302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3E394A5-0592-249F-D2D2-FADF45FF2BF4}"/>
              </a:ext>
            </a:extLst>
          </p:cNvPr>
          <p:cNvCxnSpPr>
            <a:cxnSpLocks/>
          </p:cNvCxnSpPr>
          <p:nvPr/>
        </p:nvCxnSpPr>
        <p:spPr>
          <a:xfrm flipV="1">
            <a:off x="2643939" y="1969126"/>
            <a:ext cx="311859" cy="4499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68A441-30DE-222F-5BA8-0A4E99D29F6B}"/>
                  </a:ext>
                </a:extLst>
              </p:cNvPr>
              <p:cNvSpPr txBox="1"/>
              <p:nvPr/>
            </p:nvSpPr>
            <p:spPr>
              <a:xfrm>
                <a:off x="2604697" y="2499478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[111]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D68A441-30DE-222F-5BA8-0A4E99D29F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4697" y="2499478"/>
                <a:ext cx="591509" cy="276999"/>
              </a:xfrm>
              <a:prstGeom prst="rect">
                <a:avLst/>
              </a:prstGeom>
              <a:blipFill>
                <a:blip r:embed="rId2"/>
                <a:stretch>
                  <a:fillRect l="-14433" t="-2222" r="-15464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AE6F6D-494D-565F-59B5-4B2D3FEAD57E}"/>
                  </a:ext>
                </a:extLst>
              </p:cNvPr>
              <p:cNvSpPr txBox="1"/>
              <p:nvPr/>
            </p:nvSpPr>
            <p:spPr>
              <a:xfrm>
                <a:off x="1994900" y="1830626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[101]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EAE6F6D-494D-565F-59B5-4B2D3FEAD5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4900" y="1830626"/>
                <a:ext cx="591509" cy="276999"/>
              </a:xfrm>
              <a:prstGeom prst="rect">
                <a:avLst/>
              </a:prstGeom>
              <a:blipFill>
                <a:blip r:embed="rId3"/>
                <a:stretch>
                  <a:fillRect l="-14433" t="-2174" r="-15464" b="-369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C83845-4699-D31E-F8E3-35D0FA2A14CD}"/>
                  </a:ext>
                </a:extLst>
              </p:cNvPr>
              <p:cNvSpPr txBox="1"/>
              <p:nvPr/>
            </p:nvSpPr>
            <p:spPr>
              <a:xfrm>
                <a:off x="2955798" y="2003609"/>
                <a:ext cx="59150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AC83845-4699-D31E-F8E3-35D0FA2A14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5798" y="2003609"/>
                <a:ext cx="591509" cy="277897"/>
              </a:xfrm>
              <a:prstGeom prst="rect">
                <a:avLst/>
              </a:prstGeom>
              <a:blipFill>
                <a:blip r:embed="rId4"/>
                <a:stretch>
                  <a:fillRect l="-15464" t="-6667" r="-15464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E3D8A6F-E458-A43E-AE9A-28359905C99F}"/>
              </a:ext>
            </a:extLst>
          </p:cNvPr>
          <p:cNvCxnSpPr>
            <a:cxnSpLocks/>
          </p:cNvCxnSpPr>
          <p:nvPr/>
        </p:nvCxnSpPr>
        <p:spPr>
          <a:xfrm flipH="1">
            <a:off x="4505325" y="442079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A98E4A48-56E5-F257-F47F-DC2AB3B454FC}"/>
              </a:ext>
            </a:extLst>
          </p:cNvPr>
          <p:cNvCxnSpPr>
            <a:cxnSpLocks/>
          </p:cNvCxnSpPr>
          <p:nvPr/>
        </p:nvCxnSpPr>
        <p:spPr>
          <a:xfrm flipH="1">
            <a:off x="3689350" y="1430593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B63585B-D72F-06CF-369C-9046299A2778}"/>
              </a:ext>
            </a:extLst>
          </p:cNvPr>
          <p:cNvCxnSpPr>
            <a:cxnSpLocks/>
          </p:cNvCxnSpPr>
          <p:nvPr/>
        </p:nvCxnSpPr>
        <p:spPr>
          <a:xfrm flipH="1">
            <a:off x="4378325" y="1457951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4426B629-B68A-8108-8107-610AE451336F}"/>
              </a:ext>
            </a:extLst>
          </p:cNvPr>
          <p:cNvCxnSpPr>
            <a:cxnSpLocks/>
          </p:cNvCxnSpPr>
          <p:nvPr/>
        </p:nvCxnSpPr>
        <p:spPr>
          <a:xfrm flipH="1">
            <a:off x="4505324" y="1216651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8DFAFEC0-AB97-C5CD-9E8B-50955A048097}"/>
              </a:ext>
            </a:extLst>
          </p:cNvPr>
          <p:cNvCxnSpPr>
            <a:cxnSpLocks/>
          </p:cNvCxnSpPr>
          <p:nvPr/>
        </p:nvCxnSpPr>
        <p:spPr>
          <a:xfrm flipH="1">
            <a:off x="4483100" y="1216651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BA6B08C0-B653-910E-2F0B-99179611EAEE}"/>
              </a:ext>
            </a:extLst>
          </p:cNvPr>
          <p:cNvCxnSpPr/>
          <p:nvPr/>
        </p:nvCxnSpPr>
        <p:spPr>
          <a:xfrm flipV="1">
            <a:off x="5053527" y="140326"/>
            <a:ext cx="206559" cy="30175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ADD372A5-753A-C034-FDE2-B42A5E8CF337}"/>
              </a:ext>
            </a:extLst>
          </p:cNvPr>
          <p:cNvCxnSpPr>
            <a:cxnSpLocks/>
          </p:cNvCxnSpPr>
          <p:nvPr/>
        </p:nvCxnSpPr>
        <p:spPr>
          <a:xfrm flipH="1">
            <a:off x="3491960" y="2419107"/>
            <a:ext cx="197390" cy="2815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A6D141-585D-CB53-EB33-06B3AD8C6157}"/>
                  </a:ext>
                </a:extLst>
              </p:cNvPr>
              <p:cNvSpPr txBox="1"/>
              <p:nvPr/>
            </p:nvSpPr>
            <p:spPr>
              <a:xfrm>
                <a:off x="5314950" y="0"/>
                <a:ext cx="354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91A6D141-585D-CB53-EB33-06B3AD8C61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14950" y="0"/>
                <a:ext cx="354841" cy="276999"/>
              </a:xfrm>
              <a:prstGeom prst="rect">
                <a:avLst/>
              </a:prstGeom>
              <a:blipFill>
                <a:blip r:embed="rId5"/>
                <a:stretch>
                  <a:fillRect l="-17241" r="-517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BA75C0-21E9-7865-A91D-FF0C2BC915FB}"/>
                  </a:ext>
                </a:extLst>
              </p:cNvPr>
              <p:cNvSpPr txBox="1"/>
              <p:nvPr/>
            </p:nvSpPr>
            <p:spPr>
              <a:xfrm>
                <a:off x="3590655" y="2550581"/>
                <a:ext cx="35484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27BA75C0-21E9-7865-A91D-FF0C2BC91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0655" y="2550581"/>
                <a:ext cx="354841" cy="276999"/>
              </a:xfrm>
              <a:prstGeom prst="rect">
                <a:avLst/>
              </a:prstGeom>
              <a:blipFill>
                <a:blip r:embed="rId6"/>
                <a:stretch>
                  <a:fillRect l="-15517" r="-5172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76B8B6-4176-6867-EA4E-8BB02FDA0C55}"/>
                  </a:ext>
                </a:extLst>
              </p:cNvPr>
              <p:cNvSpPr txBox="1"/>
              <p:nvPr/>
            </p:nvSpPr>
            <p:spPr>
              <a:xfrm>
                <a:off x="1611630" y="3218806"/>
                <a:ext cx="8632620" cy="15449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The line tension affects the nucleation barrier according to: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Δ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Where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the absolute curvature of the dislocation line (taken by finite difference)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F76B8B6-4176-6867-EA4E-8BB02FDA0C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11630" y="3218806"/>
                <a:ext cx="8632620" cy="1544910"/>
              </a:xfrm>
              <a:prstGeom prst="rect">
                <a:avLst/>
              </a:prstGeom>
              <a:blipFill>
                <a:blip r:embed="rId7"/>
                <a:stretch>
                  <a:fillRect l="-565" t="-1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TextBox 39">
            <a:extLst>
              <a:ext uri="{FF2B5EF4-FFF2-40B4-BE49-F238E27FC236}">
                <a16:creationId xmlns:a16="http://schemas.microsoft.com/office/drawing/2014/main" id="{9C92C297-5861-124F-0EB1-80F3E772AC31}"/>
              </a:ext>
            </a:extLst>
          </p:cNvPr>
          <p:cNvSpPr txBox="1"/>
          <p:nvPr/>
        </p:nvSpPr>
        <p:spPr>
          <a:xfrm>
            <a:off x="2058202" y="5154942"/>
            <a:ext cx="8075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 tension increases the nucleation barrier at positions where the dislocation line is curved. More curved regions require higher activation energy to nucleate, penalizing kinked configurations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C025F4-A139-A484-2B60-37B0E1DEBE94}"/>
              </a:ext>
            </a:extLst>
          </p:cNvPr>
          <p:cNvSpPr txBox="1"/>
          <p:nvPr/>
        </p:nvSpPr>
        <p:spPr>
          <a:xfrm>
            <a:off x="130968" y="72747"/>
            <a:ext cx="14806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Line Tension</a:t>
            </a:r>
          </a:p>
        </p:txBody>
      </p:sp>
    </p:spTree>
    <p:extLst>
      <p:ext uri="{BB962C8B-B14F-4D97-AF65-F5344CB8AC3E}">
        <p14:creationId xmlns:p14="http://schemas.microsoft.com/office/powerpoint/2010/main" val="141380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D4E405-BC96-2DBD-47D2-026E1ABA5E9F}"/>
              </a:ext>
            </a:extLst>
          </p:cNvPr>
          <p:cNvSpPr txBox="1"/>
          <p:nvPr/>
        </p:nvSpPr>
        <p:spPr>
          <a:xfrm>
            <a:off x="130968" y="72747"/>
            <a:ext cx="189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Rate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D2BDA3-3D1C-F749-6A8D-445B0ED75BF3}"/>
                  </a:ext>
                </a:extLst>
              </p:cNvPr>
              <p:cNvSpPr txBox="1"/>
              <p:nvPr/>
            </p:nvSpPr>
            <p:spPr>
              <a:xfrm>
                <a:off x="130969" y="726831"/>
                <a:ext cx="3063386" cy="369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In the construction of events:</a:t>
                </a:r>
              </a:p>
              <a:p>
                <a:endParaRPr lang="en-US" dirty="0"/>
              </a:p>
              <a:p>
                <a:r>
                  <a:rPr lang="en-US" b="1" u="sng" dirty="0"/>
                  <a:t>Nucleation:</a:t>
                </a:r>
              </a:p>
              <a:p>
                <a:pPr marL="342900" indent="-342900">
                  <a:buAutoNum type="arabicParenBoth"/>
                </a:pPr>
                <a:r>
                  <a:rPr lang="en-US" dirty="0"/>
                  <a:t>Nucleate forward  (along [111])</a:t>
                </a:r>
              </a:p>
              <a:p>
                <a:pPr marL="342900" indent="-342900">
                  <a:buAutoNum type="arabicParenBoth"/>
                </a:pPr>
                <a:r>
                  <a:rPr lang="en-US" dirty="0"/>
                  <a:t>Nucleate backward</a:t>
                </a:r>
              </a:p>
              <a:p>
                <a:r>
                  <a:rPr lang="en-US" b="1" u="sng" dirty="0"/>
                  <a:t>Propagation:</a:t>
                </a:r>
              </a:p>
              <a:p>
                <a:pPr marL="342900" indent="-342900">
                  <a:buAutoNum type="arabicParenBoth"/>
                </a:pPr>
                <a:r>
                  <a:rPr lang="en-US" dirty="0"/>
                  <a:t>Propagate forward left (along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acc>
                          <m:accPr>
                            <m:chr m:val="̅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acc>
                      </m:e>
                    </m:d>
                  </m:oMath>
                </a14:m>
                <a:r>
                  <a:rPr lang="en-US" dirty="0"/>
                  <a:t>)</a:t>
                </a:r>
              </a:p>
              <a:p>
                <a:pPr marL="342900" indent="-342900">
                  <a:buAutoNum type="arabicParenBoth"/>
                </a:pPr>
                <a:r>
                  <a:rPr lang="en-US" dirty="0"/>
                  <a:t>Propagate forward right</a:t>
                </a:r>
              </a:p>
              <a:p>
                <a:pPr marL="342900" indent="-342900">
                  <a:buAutoNum type="arabicParenBoth"/>
                </a:pPr>
                <a:r>
                  <a:rPr lang="en-US" dirty="0"/>
                  <a:t>Propagate backward left</a:t>
                </a:r>
              </a:p>
              <a:p>
                <a:pPr marL="342900" indent="-342900">
                  <a:buAutoNum type="arabicParenBoth"/>
                </a:pPr>
                <a:r>
                  <a:rPr lang="en-US" dirty="0"/>
                  <a:t>Propagate backward right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ED2BDA3-3D1C-F749-6A8D-445B0ED75B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969" y="726831"/>
                <a:ext cx="3063386" cy="3693896"/>
              </a:xfrm>
              <a:prstGeom prst="rect">
                <a:avLst/>
              </a:prstGeom>
              <a:blipFill>
                <a:blip r:embed="rId2"/>
                <a:stretch>
                  <a:fillRect l="-1653" t="-687" r="-413" b="-20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Parallelogram 5">
            <a:extLst>
              <a:ext uri="{FF2B5EF4-FFF2-40B4-BE49-F238E27FC236}">
                <a16:creationId xmlns:a16="http://schemas.microsoft.com/office/drawing/2014/main" id="{36872561-B4FC-7F38-F5A8-F2657CC20E91}"/>
              </a:ext>
            </a:extLst>
          </p:cNvPr>
          <p:cNvSpPr/>
          <p:nvPr/>
        </p:nvSpPr>
        <p:spPr>
          <a:xfrm>
            <a:off x="3985436" y="884159"/>
            <a:ext cx="8075596" cy="1977027"/>
          </a:xfrm>
          <a:prstGeom prst="parallelogram">
            <a:avLst>
              <a:gd name="adj" fmla="val 70789"/>
            </a:avLst>
          </a:prstGeom>
          <a:solidFill>
            <a:srgbClr val="156082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7D76CCB-7F0B-0A3F-D8B8-E1C8057B0129}"/>
              </a:ext>
            </a:extLst>
          </p:cNvPr>
          <p:cNvCxnSpPr/>
          <p:nvPr/>
        </p:nvCxnSpPr>
        <p:spPr>
          <a:xfrm flipV="1">
            <a:off x="3985436" y="2118597"/>
            <a:ext cx="0" cy="74258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0132593-E8AE-D524-9145-02F75CA97EA1}"/>
              </a:ext>
            </a:extLst>
          </p:cNvPr>
          <p:cNvCxnSpPr>
            <a:cxnSpLocks/>
          </p:cNvCxnSpPr>
          <p:nvPr/>
        </p:nvCxnSpPr>
        <p:spPr>
          <a:xfrm>
            <a:off x="3985436" y="2861186"/>
            <a:ext cx="51302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54A949B-2CF6-C2BF-232A-D1F633234F52}"/>
              </a:ext>
            </a:extLst>
          </p:cNvPr>
          <p:cNvCxnSpPr>
            <a:cxnSpLocks/>
          </p:cNvCxnSpPr>
          <p:nvPr/>
        </p:nvCxnSpPr>
        <p:spPr>
          <a:xfrm flipV="1">
            <a:off x="3985436" y="2411205"/>
            <a:ext cx="311859" cy="4499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716A88-B9B6-6DB9-19D0-C1E2358B32B3}"/>
                  </a:ext>
                </a:extLst>
              </p:cNvPr>
              <p:cNvSpPr txBox="1"/>
              <p:nvPr/>
            </p:nvSpPr>
            <p:spPr>
              <a:xfrm>
                <a:off x="3946194" y="2941557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[111]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7716A88-B9B6-6DB9-19D0-C1E2358B32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6194" y="2941557"/>
                <a:ext cx="591509" cy="276999"/>
              </a:xfrm>
              <a:prstGeom prst="rect">
                <a:avLst/>
              </a:prstGeom>
              <a:blipFill>
                <a:blip r:embed="rId3"/>
                <a:stretch>
                  <a:fillRect l="-14583" r="-12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351CB2-CBE0-9586-BCFF-51E45460042C}"/>
                  </a:ext>
                </a:extLst>
              </p:cNvPr>
              <p:cNvSpPr txBox="1"/>
              <p:nvPr/>
            </p:nvSpPr>
            <p:spPr>
              <a:xfrm>
                <a:off x="3336397" y="2272705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[101]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8351CB2-CBE0-9586-BCFF-51E4546004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6397" y="2272705"/>
                <a:ext cx="591509" cy="276999"/>
              </a:xfrm>
              <a:prstGeom prst="rect">
                <a:avLst/>
              </a:prstGeom>
              <a:blipFill>
                <a:blip r:embed="rId4"/>
                <a:stretch>
                  <a:fillRect l="-14583" t="-4545" r="-12500" b="-363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42602C-910C-AF99-461B-439B20A04CFE}"/>
                  </a:ext>
                </a:extLst>
              </p:cNvPr>
              <p:cNvSpPr txBox="1"/>
              <p:nvPr/>
            </p:nvSpPr>
            <p:spPr>
              <a:xfrm>
                <a:off x="4297295" y="2445688"/>
                <a:ext cx="59150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042602C-910C-AF99-461B-439B20A04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97295" y="2445688"/>
                <a:ext cx="591509" cy="277897"/>
              </a:xfrm>
              <a:prstGeom prst="rect">
                <a:avLst/>
              </a:prstGeom>
              <a:blipFill>
                <a:blip r:embed="rId5"/>
                <a:stretch>
                  <a:fillRect l="-14894" r="-14894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36CE15D-9D3E-DF6E-081A-3DBED2616941}"/>
              </a:ext>
            </a:extLst>
          </p:cNvPr>
          <p:cNvCxnSpPr>
            <a:cxnSpLocks/>
          </p:cNvCxnSpPr>
          <p:nvPr/>
        </p:nvCxnSpPr>
        <p:spPr>
          <a:xfrm flipH="1">
            <a:off x="5846822" y="884158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654530F-AC02-470F-8490-A2256A4B723D}"/>
              </a:ext>
            </a:extLst>
          </p:cNvPr>
          <p:cNvCxnSpPr>
            <a:cxnSpLocks/>
          </p:cNvCxnSpPr>
          <p:nvPr/>
        </p:nvCxnSpPr>
        <p:spPr>
          <a:xfrm flipH="1">
            <a:off x="5030847" y="1872672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EB4DAB9-1C70-94B0-1203-0B1F91F01E0C}"/>
              </a:ext>
            </a:extLst>
          </p:cNvPr>
          <p:cNvCxnSpPr>
            <a:cxnSpLocks/>
          </p:cNvCxnSpPr>
          <p:nvPr/>
        </p:nvCxnSpPr>
        <p:spPr>
          <a:xfrm flipH="1">
            <a:off x="5551547" y="1900030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95B2AFF4-3B15-F041-90A0-B446B1B7D577}"/>
              </a:ext>
            </a:extLst>
          </p:cNvPr>
          <p:cNvCxnSpPr>
            <a:cxnSpLocks/>
          </p:cNvCxnSpPr>
          <p:nvPr/>
        </p:nvCxnSpPr>
        <p:spPr>
          <a:xfrm flipH="1">
            <a:off x="5524185" y="1645852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C23DB71-EA44-BB76-DF92-CF47AE61F0F0}"/>
              </a:ext>
            </a:extLst>
          </p:cNvPr>
          <p:cNvCxnSpPr>
            <a:cxnSpLocks/>
          </p:cNvCxnSpPr>
          <p:nvPr/>
        </p:nvCxnSpPr>
        <p:spPr>
          <a:xfrm flipH="1">
            <a:off x="5656322" y="1658730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FF8091D-410F-B778-E32F-1E7A3B6CA458}"/>
              </a:ext>
            </a:extLst>
          </p:cNvPr>
          <p:cNvCxnSpPr>
            <a:cxnSpLocks/>
          </p:cNvCxnSpPr>
          <p:nvPr/>
        </p:nvCxnSpPr>
        <p:spPr>
          <a:xfrm flipH="1">
            <a:off x="6506472" y="884158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F1A305C-EA76-12A3-F516-4EC457B6B622}"/>
              </a:ext>
            </a:extLst>
          </p:cNvPr>
          <p:cNvCxnSpPr>
            <a:cxnSpLocks/>
          </p:cNvCxnSpPr>
          <p:nvPr/>
        </p:nvCxnSpPr>
        <p:spPr>
          <a:xfrm flipH="1">
            <a:off x="5690497" y="1872672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4C61D2C-DD9C-01A6-B132-8137084677F5}"/>
              </a:ext>
            </a:extLst>
          </p:cNvPr>
          <p:cNvCxnSpPr>
            <a:cxnSpLocks/>
          </p:cNvCxnSpPr>
          <p:nvPr/>
        </p:nvCxnSpPr>
        <p:spPr>
          <a:xfrm flipH="1">
            <a:off x="6379472" y="1900030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B8A551C-12F0-E0C9-A303-00BCEE8EFF97}"/>
              </a:ext>
            </a:extLst>
          </p:cNvPr>
          <p:cNvCxnSpPr>
            <a:cxnSpLocks/>
          </p:cNvCxnSpPr>
          <p:nvPr/>
        </p:nvCxnSpPr>
        <p:spPr>
          <a:xfrm flipH="1">
            <a:off x="6506471" y="1658730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1BFBBD-17B3-5BC8-B53F-38CEB8930882}"/>
              </a:ext>
            </a:extLst>
          </p:cNvPr>
          <p:cNvCxnSpPr>
            <a:cxnSpLocks/>
          </p:cNvCxnSpPr>
          <p:nvPr/>
        </p:nvCxnSpPr>
        <p:spPr>
          <a:xfrm flipH="1">
            <a:off x="6484247" y="1658730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965E08-FEA3-98FC-00D4-E0B8D5EE529F}"/>
              </a:ext>
            </a:extLst>
          </p:cNvPr>
          <p:cNvCxnSpPr>
            <a:cxnSpLocks/>
          </p:cNvCxnSpPr>
          <p:nvPr/>
        </p:nvCxnSpPr>
        <p:spPr>
          <a:xfrm flipH="1">
            <a:off x="7376957" y="884158"/>
            <a:ext cx="343951" cy="517634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D308B995-989E-F025-C7D5-B60DAB859EAB}"/>
              </a:ext>
            </a:extLst>
          </p:cNvPr>
          <p:cNvCxnSpPr>
            <a:cxnSpLocks/>
          </p:cNvCxnSpPr>
          <p:nvPr/>
        </p:nvCxnSpPr>
        <p:spPr>
          <a:xfrm flipH="1">
            <a:off x="6356731" y="1872672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EF56CFF5-1E76-1940-F597-3D51B4807A84}"/>
              </a:ext>
            </a:extLst>
          </p:cNvPr>
          <p:cNvCxnSpPr>
            <a:cxnSpLocks/>
          </p:cNvCxnSpPr>
          <p:nvPr/>
        </p:nvCxnSpPr>
        <p:spPr>
          <a:xfrm flipH="1">
            <a:off x="7045706" y="1900030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C0D8314E-E0A7-D482-6631-13B5824659AF}"/>
              </a:ext>
            </a:extLst>
          </p:cNvPr>
          <p:cNvCxnSpPr>
            <a:cxnSpLocks/>
          </p:cNvCxnSpPr>
          <p:nvPr/>
        </p:nvCxnSpPr>
        <p:spPr>
          <a:xfrm flipH="1">
            <a:off x="7172705" y="1395353"/>
            <a:ext cx="343952" cy="529209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3C57F37-A9C2-5C07-E53C-68EFF9D618B8}"/>
              </a:ext>
            </a:extLst>
          </p:cNvPr>
          <p:cNvCxnSpPr>
            <a:cxnSpLocks/>
          </p:cNvCxnSpPr>
          <p:nvPr/>
        </p:nvCxnSpPr>
        <p:spPr>
          <a:xfrm flipH="1" flipV="1">
            <a:off x="7376957" y="1388914"/>
            <a:ext cx="139700" cy="12878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591DCA92-0996-96C1-855F-323B56D466CC}"/>
              </a:ext>
            </a:extLst>
          </p:cNvPr>
          <p:cNvCxnSpPr>
            <a:cxnSpLocks/>
          </p:cNvCxnSpPr>
          <p:nvPr/>
        </p:nvCxnSpPr>
        <p:spPr>
          <a:xfrm flipH="1">
            <a:off x="8730529" y="884158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E135788-8DF3-C31D-F214-4AC0C21EF800}"/>
              </a:ext>
            </a:extLst>
          </p:cNvPr>
          <p:cNvCxnSpPr>
            <a:cxnSpLocks/>
          </p:cNvCxnSpPr>
          <p:nvPr/>
        </p:nvCxnSpPr>
        <p:spPr>
          <a:xfrm flipH="1">
            <a:off x="7914554" y="2280325"/>
            <a:ext cx="423025" cy="58086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C5FBF6E5-741A-76AF-2EBE-009C13747E1F}"/>
              </a:ext>
            </a:extLst>
          </p:cNvPr>
          <p:cNvCxnSpPr>
            <a:cxnSpLocks/>
          </p:cNvCxnSpPr>
          <p:nvPr/>
        </p:nvCxnSpPr>
        <p:spPr>
          <a:xfrm flipH="1">
            <a:off x="8337579" y="2280325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C6B25E6-ECEC-6DED-3AEE-F2D85AFA46CF}"/>
              </a:ext>
            </a:extLst>
          </p:cNvPr>
          <p:cNvCxnSpPr>
            <a:cxnSpLocks/>
          </p:cNvCxnSpPr>
          <p:nvPr/>
        </p:nvCxnSpPr>
        <p:spPr>
          <a:xfrm flipH="1">
            <a:off x="8505479" y="1658730"/>
            <a:ext cx="406025" cy="62159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71AE469-A60A-0405-9AF9-C3C95F64BBC3}"/>
              </a:ext>
            </a:extLst>
          </p:cNvPr>
          <p:cNvCxnSpPr>
            <a:cxnSpLocks/>
          </p:cNvCxnSpPr>
          <p:nvPr/>
        </p:nvCxnSpPr>
        <p:spPr>
          <a:xfrm flipH="1">
            <a:off x="8708304" y="1658730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C937BD42-53B9-7E92-560B-44F3DA7F0D90}"/>
              </a:ext>
            </a:extLst>
          </p:cNvPr>
          <p:cNvCxnSpPr>
            <a:cxnSpLocks/>
          </p:cNvCxnSpPr>
          <p:nvPr/>
        </p:nvCxnSpPr>
        <p:spPr>
          <a:xfrm flipH="1">
            <a:off x="7904508" y="884158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EEEC2D7-EE41-2ACA-8DAD-6BBD8C7DD7AC}"/>
              </a:ext>
            </a:extLst>
          </p:cNvPr>
          <p:cNvCxnSpPr>
            <a:cxnSpLocks/>
          </p:cNvCxnSpPr>
          <p:nvPr/>
        </p:nvCxnSpPr>
        <p:spPr>
          <a:xfrm flipH="1">
            <a:off x="7088533" y="1872672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DE80DDF-52FB-8DB3-B572-F3D1DA7583BF}"/>
              </a:ext>
            </a:extLst>
          </p:cNvPr>
          <p:cNvCxnSpPr>
            <a:cxnSpLocks/>
          </p:cNvCxnSpPr>
          <p:nvPr/>
        </p:nvCxnSpPr>
        <p:spPr>
          <a:xfrm flipH="1">
            <a:off x="7777508" y="1900030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E90FF921-0953-DE08-87F4-86949C64E0CB}"/>
              </a:ext>
            </a:extLst>
          </p:cNvPr>
          <p:cNvCxnSpPr>
            <a:cxnSpLocks/>
          </p:cNvCxnSpPr>
          <p:nvPr/>
        </p:nvCxnSpPr>
        <p:spPr>
          <a:xfrm flipH="1">
            <a:off x="7904507" y="1658730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EA00C55-CB9E-746B-8605-2C1A0E46C020}"/>
              </a:ext>
            </a:extLst>
          </p:cNvPr>
          <p:cNvCxnSpPr>
            <a:cxnSpLocks/>
          </p:cNvCxnSpPr>
          <p:nvPr/>
        </p:nvCxnSpPr>
        <p:spPr>
          <a:xfrm flipH="1">
            <a:off x="7882283" y="1664846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C9EE9ABD-316E-0739-3C8D-F568C74EC5AF}"/>
              </a:ext>
            </a:extLst>
          </p:cNvPr>
          <p:cNvCxnSpPr>
            <a:cxnSpLocks/>
          </p:cNvCxnSpPr>
          <p:nvPr/>
        </p:nvCxnSpPr>
        <p:spPr>
          <a:xfrm flipH="1">
            <a:off x="9433079" y="884158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1F1D71FF-4FC4-2D0B-8A50-A77F020D9B5D}"/>
              </a:ext>
            </a:extLst>
          </p:cNvPr>
          <p:cNvCxnSpPr>
            <a:cxnSpLocks/>
          </p:cNvCxnSpPr>
          <p:nvPr/>
        </p:nvCxnSpPr>
        <p:spPr>
          <a:xfrm flipH="1">
            <a:off x="8617104" y="1872672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E68AD4A8-4D78-EFCA-D89C-749FA4E16143}"/>
              </a:ext>
            </a:extLst>
          </p:cNvPr>
          <p:cNvCxnSpPr>
            <a:cxnSpLocks/>
          </p:cNvCxnSpPr>
          <p:nvPr/>
        </p:nvCxnSpPr>
        <p:spPr>
          <a:xfrm flipH="1">
            <a:off x="9306079" y="1900030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F16A3838-3574-E94D-1662-C7F033E68F31}"/>
              </a:ext>
            </a:extLst>
          </p:cNvPr>
          <p:cNvCxnSpPr>
            <a:cxnSpLocks/>
          </p:cNvCxnSpPr>
          <p:nvPr/>
        </p:nvCxnSpPr>
        <p:spPr>
          <a:xfrm flipH="1">
            <a:off x="9433078" y="1658730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890F3BBE-2C8C-EDB2-868D-7C9A9B829302}"/>
              </a:ext>
            </a:extLst>
          </p:cNvPr>
          <p:cNvCxnSpPr>
            <a:cxnSpLocks/>
          </p:cNvCxnSpPr>
          <p:nvPr/>
        </p:nvCxnSpPr>
        <p:spPr>
          <a:xfrm flipH="1">
            <a:off x="9410854" y="1658730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6370790-E250-3E33-D27B-99717A77179D}"/>
              </a:ext>
            </a:extLst>
          </p:cNvPr>
          <p:cNvCxnSpPr>
            <a:cxnSpLocks/>
          </p:cNvCxnSpPr>
          <p:nvPr/>
        </p:nvCxnSpPr>
        <p:spPr>
          <a:xfrm flipH="1">
            <a:off x="9039941" y="2272705"/>
            <a:ext cx="168275" cy="0"/>
          </a:xfrm>
          <a:prstGeom prst="line">
            <a:avLst/>
          </a:prstGeom>
          <a:ln w="57150">
            <a:solidFill>
              <a:srgbClr val="E97132">
                <a:alpha val="35294"/>
              </a:srgb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6C87689-38A4-4C50-9976-D46E2193000F}"/>
              </a:ext>
            </a:extLst>
          </p:cNvPr>
          <p:cNvCxnSpPr>
            <a:cxnSpLocks/>
          </p:cNvCxnSpPr>
          <p:nvPr/>
        </p:nvCxnSpPr>
        <p:spPr>
          <a:xfrm flipH="1">
            <a:off x="9207841" y="1651110"/>
            <a:ext cx="406025" cy="621595"/>
          </a:xfrm>
          <a:prstGeom prst="line">
            <a:avLst/>
          </a:prstGeom>
          <a:ln w="57150">
            <a:solidFill>
              <a:srgbClr val="E97132">
                <a:alpha val="35294"/>
              </a:srgb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68EAE0BD-BBB0-CF60-207F-FB2DCEF3B673}"/>
              </a:ext>
            </a:extLst>
          </p:cNvPr>
          <p:cNvCxnSpPr>
            <a:cxnSpLocks/>
          </p:cNvCxnSpPr>
          <p:nvPr/>
        </p:nvCxnSpPr>
        <p:spPr>
          <a:xfrm flipH="1">
            <a:off x="7895878" y="1395353"/>
            <a:ext cx="343952" cy="529209"/>
          </a:xfrm>
          <a:prstGeom prst="line">
            <a:avLst/>
          </a:prstGeom>
          <a:ln w="57150">
            <a:solidFill>
              <a:srgbClr val="E97132">
                <a:alpha val="30196"/>
              </a:srgb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9C4838A0-C0F8-9F13-0A30-416F9D7F4340}"/>
              </a:ext>
            </a:extLst>
          </p:cNvPr>
          <p:cNvCxnSpPr>
            <a:cxnSpLocks/>
          </p:cNvCxnSpPr>
          <p:nvPr/>
        </p:nvCxnSpPr>
        <p:spPr>
          <a:xfrm flipH="1" flipV="1">
            <a:off x="8100130" y="1388914"/>
            <a:ext cx="139700" cy="12878"/>
          </a:xfrm>
          <a:prstGeom prst="line">
            <a:avLst/>
          </a:prstGeom>
          <a:ln w="57150">
            <a:solidFill>
              <a:srgbClr val="E97132">
                <a:alpha val="30196"/>
              </a:srgb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6C3F3DC1-75AC-F02F-70D7-FC59D88762EA}"/>
              </a:ext>
            </a:extLst>
          </p:cNvPr>
          <p:cNvSpPr txBox="1"/>
          <p:nvPr/>
        </p:nvSpPr>
        <p:spPr>
          <a:xfrm>
            <a:off x="6687447" y="54216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(1N)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627964-C1EC-056C-C493-6DB891A08469}"/>
              </a:ext>
            </a:extLst>
          </p:cNvPr>
          <p:cNvSpPr txBox="1"/>
          <p:nvPr/>
        </p:nvSpPr>
        <p:spPr>
          <a:xfrm>
            <a:off x="6059267" y="542165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(2N)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CABB80B-2CE3-C426-DE9F-66DEBB2892E0}"/>
              </a:ext>
            </a:extLst>
          </p:cNvPr>
          <p:cNvSpPr txBox="1"/>
          <p:nvPr/>
        </p:nvSpPr>
        <p:spPr>
          <a:xfrm>
            <a:off x="7404494" y="54870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(1P)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9FBB1DF-9A79-E315-191F-BD76F234D510}"/>
              </a:ext>
            </a:extLst>
          </p:cNvPr>
          <p:cNvSpPr txBox="1"/>
          <p:nvPr/>
        </p:nvSpPr>
        <p:spPr>
          <a:xfrm>
            <a:off x="8159401" y="553635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(4P)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62FCE16-F3D5-8220-307C-1619DF007D15}"/>
              </a:ext>
            </a:extLst>
          </p:cNvPr>
          <p:cNvSpPr txBox="1"/>
          <p:nvPr/>
        </p:nvSpPr>
        <p:spPr>
          <a:xfrm>
            <a:off x="8949379" y="557076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(2P)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68EAC568-F66F-3379-5DEB-9EE11FB88C1A}"/>
              </a:ext>
            </a:extLst>
          </p:cNvPr>
          <p:cNvSpPr txBox="1"/>
          <p:nvPr/>
        </p:nvSpPr>
        <p:spPr>
          <a:xfrm>
            <a:off x="9617875" y="548702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(3P)</a:t>
            </a:r>
          </a:p>
        </p:txBody>
      </p: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6C48C8A-0F3B-133D-05C2-DFA49D4B3467}"/>
              </a:ext>
            </a:extLst>
          </p:cNvPr>
          <p:cNvCxnSpPr/>
          <p:nvPr/>
        </p:nvCxnSpPr>
        <p:spPr>
          <a:xfrm>
            <a:off x="9981281" y="1791646"/>
            <a:ext cx="55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91847E61-6399-49BE-45AD-708F4B0BBBBB}"/>
              </a:ext>
            </a:extLst>
          </p:cNvPr>
          <p:cNvSpPr txBox="1"/>
          <p:nvPr/>
        </p:nvSpPr>
        <p:spPr>
          <a:xfrm>
            <a:off x="10404947" y="1503340"/>
            <a:ext cx="95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AEF484E-02AA-8120-D038-35801EA2C747}"/>
              </a:ext>
            </a:extLst>
          </p:cNvPr>
          <p:cNvCxnSpPr>
            <a:cxnSpLocks/>
          </p:cNvCxnSpPr>
          <p:nvPr/>
        </p:nvCxnSpPr>
        <p:spPr>
          <a:xfrm flipV="1">
            <a:off x="9677367" y="1426327"/>
            <a:ext cx="555859" cy="7725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9DCCAA55-8225-D4FB-10A5-8CEDC61D60F6}"/>
              </a:ext>
            </a:extLst>
          </p:cNvPr>
          <p:cNvSpPr txBox="1"/>
          <p:nvPr/>
        </p:nvSpPr>
        <p:spPr>
          <a:xfrm>
            <a:off x="10154331" y="1170005"/>
            <a:ext cx="5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ED254A8-3B6F-AE8F-AF30-0CDE64720093}"/>
              </a:ext>
            </a:extLst>
          </p:cNvPr>
          <p:cNvSpPr txBox="1"/>
          <p:nvPr/>
        </p:nvSpPr>
        <p:spPr>
          <a:xfrm>
            <a:off x="9757872" y="197143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B348F3D2-199E-C030-B784-B44E287A0A81}"/>
              </a:ext>
            </a:extLst>
          </p:cNvPr>
          <p:cNvSpPr txBox="1"/>
          <p:nvPr/>
        </p:nvSpPr>
        <p:spPr>
          <a:xfrm>
            <a:off x="4333157" y="3526533"/>
            <a:ext cx="33640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In the construction of barriers: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78" name="Table 77">
                <a:extLst>
                  <a:ext uri="{FF2B5EF4-FFF2-40B4-BE49-F238E27FC236}">
                    <a16:creationId xmlns:a16="http://schemas.microsoft.com/office/drawing/2014/main" id="{AC01733B-0B83-92FC-1FB2-DD1797AB41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307890"/>
                  </p:ext>
                </p:extLst>
              </p:nvPr>
            </p:nvGraphicFramePr>
            <p:xfrm>
              <a:off x="3644449" y="3934077"/>
              <a:ext cx="5418666" cy="2681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60072800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7947276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𝒆𝒇𝒇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057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4191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2211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877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98861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683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(4P)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4987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78" name="Table 77">
                <a:extLst>
                  <a:ext uri="{FF2B5EF4-FFF2-40B4-BE49-F238E27FC236}">
                    <a16:creationId xmlns:a16="http://schemas.microsoft.com/office/drawing/2014/main" id="{AC01733B-0B83-92FC-1FB2-DD1797AB41A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99307890"/>
                  </p:ext>
                </p:extLst>
              </p:nvPr>
            </p:nvGraphicFramePr>
            <p:xfrm>
              <a:off x="3644449" y="3934077"/>
              <a:ext cx="5418666" cy="2681288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709333">
                      <a:extLst>
                        <a:ext uri="{9D8B030D-6E8A-4147-A177-3AD203B41FA5}">
                          <a16:colId xmlns:a16="http://schemas.microsoft.com/office/drawing/2014/main" val="1600728009"/>
                        </a:ext>
                      </a:extLst>
                    </a:gridCol>
                    <a:gridCol w="2709333">
                      <a:extLst>
                        <a:ext uri="{9D8B030D-6E8A-4147-A177-3AD203B41FA5}">
                          <a16:colId xmlns:a16="http://schemas.microsoft.com/office/drawing/2014/main" val="3794727665"/>
                        </a:ext>
                      </a:extLst>
                    </a:gridCol>
                  </a:tblGrid>
                  <a:tr h="391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6"/>
                          <a:stretch>
                            <a:fillRect l="-100000" t="-6452" r="-935" b="-6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4057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113793" r="-935" b="-54827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4191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206667" r="-935" b="-4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2211702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306667" r="-935" b="-330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877977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393548" r="-935" b="-21935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86182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510000" r="-935" b="-12666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6839752"/>
                      </a:ext>
                    </a:extLst>
                  </a:tr>
                  <a:tr h="38696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(4P)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6"/>
                          <a:stretch>
                            <a:fillRect l="-100000" t="-590323" r="-935" b="-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94987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74A42D-BF1F-5381-FF15-CD365596F782}"/>
                  </a:ext>
                </a:extLst>
              </p:cNvPr>
              <p:cNvSpPr txBox="1"/>
              <p:nvPr/>
            </p:nvSpPr>
            <p:spPr>
              <a:xfrm>
                <a:off x="9485891" y="4816664"/>
                <a:ext cx="23873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curvature of the line</a:t>
                </a:r>
              </a:p>
            </p:txBody>
          </p:sp>
        </mc:Choice>
        <mc:Fallback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5774A42D-BF1F-5381-FF15-CD365596F7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891" y="4816664"/>
                <a:ext cx="2387385" cy="276999"/>
              </a:xfrm>
              <a:prstGeom prst="rect">
                <a:avLst/>
              </a:prstGeom>
              <a:blipFill>
                <a:blip r:embed="rId7"/>
                <a:stretch>
                  <a:fillRect l="-2105" t="-26087" r="-4737" b="-478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07B13D-3D70-E1B1-386E-92E61BB6E57B}"/>
                  </a:ext>
                </a:extLst>
              </p:cNvPr>
              <p:cNvSpPr txBox="1"/>
              <p:nvPr/>
            </p:nvSpPr>
            <p:spPr>
              <a:xfrm>
                <a:off x="9427456" y="5296692"/>
                <a:ext cx="238738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activation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nucleation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E107B13D-3D70-E1B1-386E-92E61BB6E5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7456" y="5296692"/>
                <a:ext cx="2387385" cy="553998"/>
              </a:xfrm>
              <a:prstGeom prst="rect">
                <a:avLst/>
              </a:prstGeom>
              <a:blipFill>
                <a:blip r:embed="rId8"/>
                <a:stretch>
                  <a:fillRect l="-1587" t="-4545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20FF753-157A-454F-F2C4-50886CE65EFE}"/>
                  </a:ext>
                </a:extLst>
              </p:cNvPr>
              <p:cNvSpPr txBox="1"/>
              <p:nvPr/>
            </p:nvSpPr>
            <p:spPr>
              <a:xfrm>
                <a:off x="9477971" y="6053719"/>
                <a:ext cx="238738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en-US" b="0" dirty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activation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volume</m:t>
                    </m:r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b="0" i="0" dirty="0">
                  <a:latin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propagation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1" name="TextBox 80">
                <a:extLst>
                  <a:ext uri="{FF2B5EF4-FFF2-40B4-BE49-F238E27FC236}">
                    <a16:creationId xmlns:a16="http://schemas.microsoft.com/office/drawing/2014/main" id="{320FF753-157A-454F-F2C4-50886CE65E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7971" y="6053719"/>
                <a:ext cx="2387385" cy="553998"/>
              </a:xfrm>
              <a:prstGeom prst="rect">
                <a:avLst/>
              </a:prstGeom>
              <a:blipFill>
                <a:blip r:embed="rId9"/>
                <a:stretch>
                  <a:fillRect l="-1587" t="-4444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47D44E-DA8A-D677-B7C5-7E7E2C465841}"/>
                  </a:ext>
                </a:extLst>
              </p:cNvPr>
              <p:cNvSpPr txBox="1"/>
              <p:nvPr/>
            </p:nvSpPr>
            <p:spPr>
              <a:xfrm>
                <a:off x="9485891" y="3112872"/>
                <a:ext cx="258897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sampled nucleation barrier</a:t>
                </a:r>
              </a:p>
            </p:txBody>
          </p:sp>
        </mc:Choice>
        <mc:Fallback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4247D44E-DA8A-D677-B7C5-7E7E2C4658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5891" y="3112872"/>
                <a:ext cx="2588971" cy="553998"/>
              </a:xfrm>
              <a:prstGeom prst="rect">
                <a:avLst/>
              </a:prstGeom>
              <a:blipFill>
                <a:blip r:embed="rId10"/>
                <a:stretch>
                  <a:fillRect l="-5366" t="-13636" r="-3902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2A4E0-22CE-7F1C-FC5B-7D662F244FFA}"/>
                  </a:ext>
                </a:extLst>
              </p:cNvPr>
              <p:cNvSpPr txBox="1"/>
              <p:nvPr/>
            </p:nvSpPr>
            <p:spPr>
              <a:xfrm>
                <a:off x="9430102" y="3724754"/>
                <a:ext cx="2588971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sampled nucleation barrier</a:t>
                </a:r>
              </a:p>
            </p:txBody>
          </p:sp>
        </mc:Choice>
        <mc:Fallback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D8A2A4E0-22CE-7F1C-FC5B-7D662F244F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30102" y="3724754"/>
                <a:ext cx="2588971" cy="553998"/>
              </a:xfrm>
              <a:prstGeom prst="rect">
                <a:avLst/>
              </a:prstGeom>
              <a:blipFill>
                <a:blip r:embed="rId11"/>
                <a:stretch>
                  <a:fillRect l="-5366" t="-13636" r="-3415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579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F1DDD9C-423B-E75C-A248-BEB20BD0A18E}"/>
              </a:ext>
            </a:extLst>
          </p:cNvPr>
          <p:cNvSpPr txBox="1"/>
          <p:nvPr/>
        </p:nvSpPr>
        <p:spPr>
          <a:xfrm>
            <a:off x="130968" y="72747"/>
            <a:ext cx="567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Issues with current method and proposed correction</a:t>
            </a:r>
          </a:p>
        </p:txBody>
      </p:sp>
      <p:sp>
        <p:nvSpPr>
          <p:cNvPr id="5" name="Parallelogram 4">
            <a:extLst>
              <a:ext uri="{FF2B5EF4-FFF2-40B4-BE49-F238E27FC236}">
                <a16:creationId xmlns:a16="http://schemas.microsoft.com/office/drawing/2014/main" id="{F82729DC-42B1-4861-64BD-ACDBB64F12B7}"/>
              </a:ext>
            </a:extLst>
          </p:cNvPr>
          <p:cNvSpPr/>
          <p:nvPr/>
        </p:nvSpPr>
        <p:spPr>
          <a:xfrm>
            <a:off x="722381" y="1090644"/>
            <a:ext cx="8075596" cy="1977027"/>
          </a:xfrm>
          <a:prstGeom prst="parallelogram">
            <a:avLst>
              <a:gd name="adj" fmla="val 70789"/>
            </a:avLst>
          </a:prstGeom>
          <a:solidFill>
            <a:srgbClr val="156082">
              <a:alpha val="2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F0293D9-4070-2EDC-3972-6278AD3342BA}"/>
              </a:ext>
            </a:extLst>
          </p:cNvPr>
          <p:cNvCxnSpPr/>
          <p:nvPr/>
        </p:nvCxnSpPr>
        <p:spPr>
          <a:xfrm flipV="1">
            <a:off x="722381" y="2325082"/>
            <a:ext cx="0" cy="742589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0E4C5FC-25B3-CD6C-6038-31AA6375B324}"/>
              </a:ext>
            </a:extLst>
          </p:cNvPr>
          <p:cNvCxnSpPr>
            <a:cxnSpLocks/>
          </p:cNvCxnSpPr>
          <p:nvPr/>
        </p:nvCxnSpPr>
        <p:spPr>
          <a:xfrm>
            <a:off x="722381" y="3067671"/>
            <a:ext cx="51302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D4AE9616-CC9D-E73F-A8BF-42985CA8AC3C}"/>
              </a:ext>
            </a:extLst>
          </p:cNvPr>
          <p:cNvCxnSpPr>
            <a:cxnSpLocks/>
          </p:cNvCxnSpPr>
          <p:nvPr/>
        </p:nvCxnSpPr>
        <p:spPr>
          <a:xfrm flipV="1">
            <a:off x="722381" y="2617690"/>
            <a:ext cx="311859" cy="449981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0F1574-FF98-E64F-9D11-C97EBF984108}"/>
                  </a:ext>
                </a:extLst>
              </p:cNvPr>
              <p:cNvSpPr txBox="1"/>
              <p:nvPr/>
            </p:nvSpPr>
            <p:spPr>
              <a:xfrm>
                <a:off x="73342" y="2479190"/>
                <a:ext cx="59150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[101]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E0F1574-FF98-E64F-9D11-C97EBF9841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42" y="2479190"/>
                <a:ext cx="591509" cy="276999"/>
              </a:xfrm>
              <a:prstGeom prst="rect">
                <a:avLst/>
              </a:prstGeom>
              <a:blipFill>
                <a:blip r:embed="rId2"/>
                <a:stretch>
                  <a:fillRect l="-12500" t="-4545" r="-14583" b="-40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EBCB70-0357-A009-AE0A-A17DC78D1CD9}"/>
                  </a:ext>
                </a:extLst>
              </p:cNvPr>
              <p:cNvSpPr txBox="1"/>
              <p:nvPr/>
            </p:nvSpPr>
            <p:spPr>
              <a:xfrm>
                <a:off x="1034240" y="2652173"/>
                <a:ext cx="591509" cy="2778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</m:t>
                      </m:r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acc>
                      <m:acc>
                        <m:accPr>
                          <m:chr m:val="̅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3EBCB70-0357-A009-AE0A-A17DC78D1C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4240" y="2652173"/>
                <a:ext cx="591509" cy="277897"/>
              </a:xfrm>
              <a:prstGeom prst="rect">
                <a:avLst/>
              </a:prstGeom>
              <a:blipFill>
                <a:blip r:embed="rId3"/>
                <a:stretch>
                  <a:fillRect l="-14583" r="-12500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2923A21-6580-7189-1608-49A98A04344B}"/>
              </a:ext>
            </a:extLst>
          </p:cNvPr>
          <p:cNvCxnSpPr>
            <a:cxnSpLocks/>
          </p:cNvCxnSpPr>
          <p:nvPr/>
        </p:nvCxnSpPr>
        <p:spPr>
          <a:xfrm flipH="1">
            <a:off x="2583767" y="1090643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A6DEA07-7820-60F6-3D74-A674A461B568}"/>
              </a:ext>
            </a:extLst>
          </p:cNvPr>
          <p:cNvCxnSpPr>
            <a:cxnSpLocks/>
          </p:cNvCxnSpPr>
          <p:nvPr/>
        </p:nvCxnSpPr>
        <p:spPr>
          <a:xfrm flipH="1">
            <a:off x="1767792" y="2079157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095B7-88DB-B1F8-4F5F-75C61B8C5672}"/>
              </a:ext>
            </a:extLst>
          </p:cNvPr>
          <p:cNvCxnSpPr>
            <a:cxnSpLocks/>
          </p:cNvCxnSpPr>
          <p:nvPr/>
        </p:nvCxnSpPr>
        <p:spPr>
          <a:xfrm flipH="1">
            <a:off x="2288492" y="2106515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5B7892EB-5729-C823-62AF-D0A65C925DB8}"/>
              </a:ext>
            </a:extLst>
          </p:cNvPr>
          <p:cNvCxnSpPr>
            <a:cxnSpLocks/>
          </p:cNvCxnSpPr>
          <p:nvPr/>
        </p:nvCxnSpPr>
        <p:spPr>
          <a:xfrm flipH="1">
            <a:off x="2261130" y="1852337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870BFEA3-00D7-8725-747E-30E3996AA6AF}"/>
              </a:ext>
            </a:extLst>
          </p:cNvPr>
          <p:cNvCxnSpPr>
            <a:cxnSpLocks/>
          </p:cNvCxnSpPr>
          <p:nvPr/>
        </p:nvCxnSpPr>
        <p:spPr>
          <a:xfrm flipH="1">
            <a:off x="2393267" y="1865215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82E2667-6F6B-2111-9D1B-54EEA11922D9}"/>
              </a:ext>
            </a:extLst>
          </p:cNvPr>
          <p:cNvCxnSpPr>
            <a:cxnSpLocks/>
          </p:cNvCxnSpPr>
          <p:nvPr/>
        </p:nvCxnSpPr>
        <p:spPr>
          <a:xfrm flipH="1">
            <a:off x="3243417" y="1090643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1311001-8246-0CED-19BF-5548A91AB051}"/>
              </a:ext>
            </a:extLst>
          </p:cNvPr>
          <p:cNvCxnSpPr>
            <a:cxnSpLocks/>
          </p:cNvCxnSpPr>
          <p:nvPr/>
        </p:nvCxnSpPr>
        <p:spPr>
          <a:xfrm flipH="1">
            <a:off x="2427442" y="2079157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1CCE2ED-D306-EC1A-C99E-79FDFE430D43}"/>
              </a:ext>
            </a:extLst>
          </p:cNvPr>
          <p:cNvCxnSpPr>
            <a:cxnSpLocks/>
          </p:cNvCxnSpPr>
          <p:nvPr/>
        </p:nvCxnSpPr>
        <p:spPr>
          <a:xfrm flipH="1">
            <a:off x="3116417" y="2106515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EC15512-416F-8E78-7C8A-170E218BA605}"/>
              </a:ext>
            </a:extLst>
          </p:cNvPr>
          <p:cNvCxnSpPr>
            <a:cxnSpLocks/>
          </p:cNvCxnSpPr>
          <p:nvPr/>
        </p:nvCxnSpPr>
        <p:spPr>
          <a:xfrm flipH="1">
            <a:off x="3243416" y="1865215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F7FF7B8-9FBB-6C9D-621D-C2C8853FEABA}"/>
              </a:ext>
            </a:extLst>
          </p:cNvPr>
          <p:cNvCxnSpPr>
            <a:cxnSpLocks/>
          </p:cNvCxnSpPr>
          <p:nvPr/>
        </p:nvCxnSpPr>
        <p:spPr>
          <a:xfrm flipH="1">
            <a:off x="3221192" y="1865215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B197F03-BD96-193F-C33E-461353FAE5C3}"/>
              </a:ext>
            </a:extLst>
          </p:cNvPr>
          <p:cNvCxnSpPr>
            <a:cxnSpLocks/>
          </p:cNvCxnSpPr>
          <p:nvPr/>
        </p:nvCxnSpPr>
        <p:spPr>
          <a:xfrm flipH="1">
            <a:off x="4113902" y="1090643"/>
            <a:ext cx="343951" cy="517634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82DBD04-4651-7A42-17B5-97DFD2D152ED}"/>
              </a:ext>
            </a:extLst>
          </p:cNvPr>
          <p:cNvCxnSpPr>
            <a:cxnSpLocks/>
          </p:cNvCxnSpPr>
          <p:nvPr/>
        </p:nvCxnSpPr>
        <p:spPr>
          <a:xfrm flipH="1">
            <a:off x="3093676" y="2079157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F35D17C-942A-AE21-A148-C228D64C67C2}"/>
              </a:ext>
            </a:extLst>
          </p:cNvPr>
          <p:cNvCxnSpPr>
            <a:cxnSpLocks/>
          </p:cNvCxnSpPr>
          <p:nvPr/>
        </p:nvCxnSpPr>
        <p:spPr>
          <a:xfrm flipH="1">
            <a:off x="3782651" y="2106515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218220A-6FF4-5975-5C6D-323BF0B6251D}"/>
              </a:ext>
            </a:extLst>
          </p:cNvPr>
          <p:cNvCxnSpPr>
            <a:cxnSpLocks/>
          </p:cNvCxnSpPr>
          <p:nvPr/>
        </p:nvCxnSpPr>
        <p:spPr>
          <a:xfrm flipH="1">
            <a:off x="3909650" y="1601838"/>
            <a:ext cx="343952" cy="529209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D1DEABF-D30E-A6A5-95E1-767CB915E29E}"/>
              </a:ext>
            </a:extLst>
          </p:cNvPr>
          <p:cNvCxnSpPr>
            <a:cxnSpLocks/>
          </p:cNvCxnSpPr>
          <p:nvPr/>
        </p:nvCxnSpPr>
        <p:spPr>
          <a:xfrm flipH="1" flipV="1">
            <a:off x="4113902" y="1595399"/>
            <a:ext cx="139700" cy="12878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FA2EF75D-E306-4C3B-9ADA-7FDE2F58365F}"/>
              </a:ext>
            </a:extLst>
          </p:cNvPr>
          <p:cNvCxnSpPr>
            <a:cxnSpLocks/>
          </p:cNvCxnSpPr>
          <p:nvPr/>
        </p:nvCxnSpPr>
        <p:spPr>
          <a:xfrm flipH="1">
            <a:off x="5467474" y="1090643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F8D9964-22FF-76D5-3AE2-5EE0AB80AF46}"/>
              </a:ext>
            </a:extLst>
          </p:cNvPr>
          <p:cNvCxnSpPr>
            <a:cxnSpLocks/>
          </p:cNvCxnSpPr>
          <p:nvPr/>
        </p:nvCxnSpPr>
        <p:spPr>
          <a:xfrm flipH="1">
            <a:off x="4651499" y="2486810"/>
            <a:ext cx="423025" cy="58086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4BBECD-EF45-9599-44D2-6CE696B5DC49}"/>
              </a:ext>
            </a:extLst>
          </p:cNvPr>
          <p:cNvCxnSpPr>
            <a:cxnSpLocks/>
          </p:cNvCxnSpPr>
          <p:nvPr/>
        </p:nvCxnSpPr>
        <p:spPr>
          <a:xfrm flipH="1">
            <a:off x="5074524" y="2486810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21C4D67D-D27B-F059-9FB1-18D7D2F7AEC8}"/>
              </a:ext>
            </a:extLst>
          </p:cNvPr>
          <p:cNvCxnSpPr>
            <a:cxnSpLocks/>
          </p:cNvCxnSpPr>
          <p:nvPr/>
        </p:nvCxnSpPr>
        <p:spPr>
          <a:xfrm flipH="1">
            <a:off x="5242424" y="1865215"/>
            <a:ext cx="406025" cy="62159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99CB31BE-EE40-383D-2FFA-586452F555CA}"/>
              </a:ext>
            </a:extLst>
          </p:cNvPr>
          <p:cNvCxnSpPr>
            <a:cxnSpLocks/>
          </p:cNvCxnSpPr>
          <p:nvPr/>
        </p:nvCxnSpPr>
        <p:spPr>
          <a:xfrm flipH="1">
            <a:off x="5445249" y="1865215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3E17BA4-1A82-3B27-1572-7C9EFE613182}"/>
              </a:ext>
            </a:extLst>
          </p:cNvPr>
          <p:cNvCxnSpPr>
            <a:cxnSpLocks/>
          </p:cNvCxnSpPr>
          <p:nvPr/>
        </p:nvCxnSpPr>
        <p:spPr>
          <a:xfrm flipH="1">
            <a:off x="4641453" y="1090643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D4493D91-049C-A0C5-22DE-FC1545862BDA}"/>
              </a:ext>
            </a:extLst>
          </p:cNvPr>
          <p:cNvCxnSpPr>
            <a:cxnSpLocks/>
          </p:cNvCxnSpPr>
          <p:nvPr/>
        </p:nvCxnSpPr>
        <p:spPr>
          <a:xfrm flipH="1">
            <a:off x="3825478" y="2079157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5DFEE7B-5BBF-FE11-63CB-8F212B47C2B3}"/>
              </a:ext>
            </a:extLst>
          </p:cNvPr>
          <p:cNvCxnSpPr>
            <a:cxnSpLocks/>
          </p:cNvCxnSpPr>
          <p:nvPr/>
        </p:nvCxnSpPr>
        <p:spPr>
          <a:xfrm flipH="1">
            <a:off x="4514453" y="2106515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EDF86F-29BF-4B41-CAD6-383B41681277}"/>
              </a:ext>
            </a:extLst>
          </p:cNvPr>
          <p:cNvCxnSpPr>
            <a:cxnSpLocks/>
          </p:cNvCxnSpPr>
          <p:nvPr/>
        </p:nvCxnSpPr>
        <p:spPr>
          <a:xfrm flipH="1">
            <a:off x="4641452" y="1865215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18596A1-7F36-815A-0FF3-BC1FEF3B5475}"/>
              </a:ext>
            </a:extLst>
          </p:cNvPr>
          <p:cNvCxnSpPr>
            <a:cxnSpLocks/>
          </p:cNvCxnSpPr>
          <p:nvPr/>
        </p:nvCxnSpPr>
        <p:spPr>
          <a:xfrm flipH="1">
            <a:off x="4619228" y="1871331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17D8DED7-67A8-275C-3C40-1224146EDF14}"/>
              </a:ext>
            </a:extLst>
          </p:cNvPr>
          <p:cNvCxnSpPr>
            <a:cxnSpLocks/>
          </p:cNvCxnSpPr>
          <p:nvPr/>
        </p:nvCxnSpPr>
        <p:spPr>
          <a:xfrm flipH="1">
            <a:off x="6170024" y="1090643"/>
            <a:ext cx="548202" cy="77457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5A640E60-2085-20C6-72B9-8A524A7B767E}"/>
              </a:ext>
            </a:extLst>
          </p:cNvPr>
          <p:cNvCxnSpPr>
            <a:cxnSpLocks/>
          </p:cNvCxnSpPr>
          <p:nvPr/>
        </p:nvCxnSpPr>
        <p:spPr>
          <a:xfrm flipH="1">
            <a:off x="5354049" y="2079157"/>
            <a:ext cx="688975" cy="988515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650D24D-902F-8BF4-8859-66F038906152}"/>
              </a:ext>
            </a:extLst>
          </p:cNvPr>
          <p:cNvCxnSpPr>
            <a:cxnSpLocks/>
          </p:cNvCxnSpPr>
          <p:nvPr/>
        </p:nvCxnSpPr>
        <p:spPr>
          <a:xfrm flipH="1">
            <a:off x="6043024" y="2106515"/>
            <a:ext cx="16827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7548A18-54FD-4903-D717-04848BA26071}"/>
              </a:ext>
            </a:extLst>
          </p:cNvPr>
          <p:cNvCxnSpPr>
            <a:cxnSpLocks/>
          </p:cNvCxnSpPr>
          <p:nvPr/>
        </p:nvCxnSpPr>
        <p:spPr>
          <a:xfrm flipH="1">
            <a:off x="6170023" y="1865215"/>
            <a:ext cx="180976" cy="26583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053C7476-02A3-55E0-47A2-3279ECE96B20}"/>
              </a:ext>
            </a:extLst>
          </p:cNvPr>
          <p:cNvCxnSpPr>
            <a:cxnSpLocks/>
          </p:cNvCxnSpPr>
          <p:nvPr/>
        </p:nvCxnSpPr>
        <p:spPr>
          <a:xfrm flipH="1">
            <a:off x="6147799" y="1865215"/>
            <a:ext cx="203200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C7182E3-3FF4-53D7-9F76-D4EFB157A92D}"/>
              </a:ext>
            </a:extLst>
          </p:cNvPr>
          <p:cNvCxnSpPr>
            <a:cxnSpLocks/>
          </p:cNvCxnSpPr>
          <p:nvPr/>
        </p:nvCxnSpPr>
        <p:spPr>
          <a:xfrm flipH="1">
            <a:off x="5776886" y="2479190"/>
            <a:ext cx="168275" cy="0"/>
          </a:xfrm>
          <a:prstGeom prst="line">
            <a:avLst/>
          </a:prstGeom>
          <a:ln w="57150">
            <a:solidFill>
              <a:srgbClr val="E97132">
                <a:alpha val="35294"/>
              </a:srgb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BF2D7F3D-4BDD-437D-2339-9213770A6E3A}"/>
              </a:ext>
            </a:extLst>
          </p:cNvPr>
          <p:cNvCxnSpPr>
            <a:cxnSpLocks/>
          </p:cNvCxnSpPr>
          <p:nvPr/>
        </p:nvCxnSpPr>
        <p:spPr>
          <a:xfrm flipH="1">
            <a:off x="5944786" y="1857595"/>
            <a:ext cx="406025" cy="621595"/>
          </a:xfrm>
          <a:prstGeom prst="line">
            <a:avLst/>
          </a:prstGeom>
          <a:ln w="57150">
            <a:solidFill>
              <a:srgbClr val="E97132">
                <a:alpha val="35294"/>
              </a:srgb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6EA2C525-A3D7-CF36-A2EC-25A4D681F1F6}"/>
              </a:ext>
            </a:extLst>
          </p:cNvPr>
          <p:cNvCxnSpPr>
            <a:cxnSpLocks/>
          </p:cNvCxnSpPr>
          <p:nvPr/>
        </p:nvCxnSpPr>
        <p:spPr>
          <a:xfrm flipH="1">
            <a:off x="4632823" y="1601838"/>
            <a:ext cx="343952" cy="529209"/>
          </a:xfrm>
          <a:prstGeom prst="line">
            <a:avLst/>
          </a:prstGeom>
          <a:ln w="57150">
            <a:solidFill>
              <a:srgbClr val="E97132">
                <a:alpha val="30196"/>
              </a:srgb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807367E-4164-ECF7-7CC0-8A769F02B556}"/>
              </a:ext>
            </a:extLst>
          </p:cNvPr>
          <p:cNvCxnSpPr>
            <a:cxnSpLocks/>
          </p:cNvCxnSpPr>
          <p:nvPr/>
        </p:nvCxnSpPr>
        <p:spPr>
          <a:xfrm flipH="1" flipV="1">
            <a:off x="4837075" y="1595399"/>
            <a:ext cx="139700" cy="12878"/>
          </a:xfrm>
          <a:prstGeom prst="line">
            <a:avLst/>
          </a:prstGeom>
          <a:ln w="57150">
            <a:solidFill>
              <a:srgbClr val="E97132">
                <a:alpha val="30196"/>
              </a:srgbClr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AA801B3-4A64-024B-75F7-65B5C5A942E9}"/>
              </a:ext>
            </a:extLst>
          </p:cNvPr>
          <p:cNvSpPr txBox="1"/>
          <p:nvPr/>
        </p:nvSpPr>
        <p:spPr>
          <a:xfrm>
            <a:off x="3424392" y="74865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(1N)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DB105-FC70-9B74-C0DA-D1E4E1F6B1C0}"/>
              </a:ext>
            </a:extLst>
          </p:cNvPr>
          <p:cNvSpPr txBox="1"/>
          <p:nvPr/>
        </p:nvSpPr>
        <p:spPr>
          <a:xfrm>
            <a:off x="2796212" y="74865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(2N)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6D1B7D-CDF5-E974-495D-A861D5DFCE46}"/>
              </a:ext>
            </a:extLst>
          </p:cNvPr>
          <p:cNvSpPr txBox="1"/>
          <p:nvPr/>
        </p:nvSpPr>
        <p:spPr>
          <a:xfrm>
            <a:off x="4141439" y="75518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(1P)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F3AAF9F-72CD-6FDC-595C-3E321CD51D98}"/>
              </a:ext>
            </a:extLst>
          </p:cNvPr>
          <p:cNvSpPr txBox="1"/>
          <p:nvPr/>
        </p:nvSpPr>
        <p:spPr>
          <a:xfrm>
            <a:off x="4896346" y="760120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(4P)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B70A33-0119-4E53-A4A9-ADCF512D3D5C}"/>
              </a:ext>
            </a:extLst>
          </p:cNvPr>
          <p:cNvSpPr txBox="1"/>
          <p:nvPr/>
        </p:nvSpPr>
        <p:spPr>
          <a:xfrm>
            <a:off x="5686324" y="763561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(2P)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87AE325-F352-D81D-2563-1B2D819D8D9D}"/>
              </a:ext>
            </a:extLst>
          </p:cNvPr>
          <p:cNvSpPr txBox="1"/>
          <p:nvPr/>
        </p:nvSpPr>
        <p:spPr>
          <a:xfrm>
            <a:off x="6354820" y="755187"/>
            <a:ext cx="5757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(3P)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7807246B-EBA6-DCE7-4422-96D13C9E929E}"/>
              </a:ext>
            </a:extLst>
          </p:cNvPr>
          <p:cNvCxnSpPr/>
          <p:nvPr/>
        </p:nvCxnSpPr>
        <p:spPr>
          <a:xfrm>
            <a:off x="6718226" y="1998131"/>
            <a:ext cx="550648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EA3717E9-D89C-71EC-0D68-54572A6E93AC}"/>
              </a:ext>
            </a:extLst>
          </p:cNvPr>
          <p:cNvSpPr txBox="1"/>
          <p:nvPr/>
        </p:nvSpPr>
        <p:spPr>
          <a:xfrm>
            <a:off x="7141892" y="1709825"/>
            <a:ext cx="9507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forward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E1AE166-B757-DE59-EB1E-8F7F6543481C}"/>
              </a:ext>
            </a:extLst>
          </p:cNvPr>
          <p:cNvCxnSpPr>
            <a:cxnSpLocks/>
          </p:cNvCxnSpPr>
          <p:nvPr/>
        </p:nvCxnSpPr>
        <p:spPr>
          <a:xfrm flipV="1">
            <a:off x="6414312" y="1632812"/>
            <a:ext cx="555859" cy="772508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C3DB9D49-FFD6-0EEE-A799-FFF0562C5124}"/>
              </a:ext>
            </a:extLst>
          </p:cNvPr>
          <p:cNvSpPr txBox="1"/>
          <p:nvPr/>
        </p:nvSpPr>
        <p:spPr>
          <a:xfrm>
            <a:off x="6891276" y="1376490"/>
            <a:ext cx="511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left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B55B66-C322-D109-2CD6-D0FCF5DB3780}"/>
              </a:ext>
            </a:extLst>
          </p:cNvPr>
          <p:cNvSpPr txBox="1"/>
          <p:nvPr/>
        </p:nvSpPr>
        <p:spPr>
          <a:xfrm>
            <a:off x="6494817" y="2177915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right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D0588B9-D8AE-3678-54CE-FC8F006AD8CF}"/>
              </a:ext>
            </a:extLst>
          </p:cNvPr>
          <p:cNvSpPr/>
          <p:nvPr/>
        </p:nvSpPr>
        <p:spPr>
          <a:xfrm>
            <a:off x="53494" y="3842242"/>
            <a:ext cx="4167539" cy="2438400"/>
          </a:xfrm>
          <a:prstGeom prst="rect">
            <a:avLst/>
          </a:prstGeom>
          <a:solidFill>
            <a:srgbClr val="156082">
              <a:alpha val="2941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361C87C-B621-AB63-0D55-7E1A58E5D990}"/>
              </a:ext>
            </a:extLst>
          </p:cNvPr>
          <p:cNvCxnSpPr>
            <a:cxnSpLocks/>
          </p:cNvCxnSpPr>
          <p:nvPr/>
        </p:nvCxnSpPr>
        <p:spPr>
          <a:xfrm flipH="1">
            <a:off x="664851" y="5155854"/>
            <a:ext cx="1274072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C505C3DD-258A-189B-B35C-C9A875CE6323}"/>
              </a:ext>
            </a:extLst>
          </p:cNvPr>
          <p:cNvCxnSpPr>
            <a:cxnSpLocks/>
          </p:cNvCxnSpPr>
          <p:nvPr/>
        </p:nvCxnSpPr>
        <p:spPr>
          <a:xfrm flipV="1">
            <a:off x="1938923" y="4589117"/>
            <a:ext cx="196095" cy="56673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39C6D029-7CFD-2C3E-21A2-DDA8E3D28133}"/>
              </a:ext>
            </a:extLst>
          </p:cNvPr>
          <p:cNvCxnSpPr>
            <a:cxnSpLocks/>
          </p:cNvCxnSpPr>
          <p:nvPr/>
        </p:nvCxnSpPr>
        <p:spPr>
          <a:xfrm flipH="1">
            <a:off x="2137263" y="4589117"/>
            <a:ext cx="2086015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BEEF523D-4523-C5F0-5187-BC13B2BD958C}"/>
              </a:ext>
            </a:extLst>
          </p:cNvPr>
          <p:cNvCxnSpPr>
            <a:cxnSpLocks/>
          </p:cNvCxnSpPr>
          <p:nvPr/>
        </p:nvCxnSpPr>
        <p:spPr>
          <a:xfrm flipH="1">
            <a:off x="421554" y="4589117"/>
            <a:ext cx="1717955" cy="4918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A322F4E1-CADB-17C1-2929-7332030C5DCA}"/>
              </a:ext>
            </a:extLst>
          </p:cNvPr>
          <p:cNvCxnSpPr>
            <a:cxnSpLocks/>
          </p:cNvCxnSpPr>
          <p:nvPr/>
        </p:nvCxnSpPr>
        <p:spPr>
          <a:xfrm flipH="1">
            <a:off x="2012125" y="5155854"/>
            <a:ext cx="2086015" cy="0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0" name="Rectangle 69">
            <a:extLst>
              <a:ext uri="{FF2B5EF4-FFF2-40B4-BE49-F238E27FC236}">
                <a16:creationId xmlns:a16="http://schemas.microsoft.com/office/drawing/2014/main" id="{28AB0FB0-65CE-2801-31B8-2EF96BA2CA5D}"/>
              </a:ext>
            </a:extLst>
          </p:cNvPr>
          <p:cNvSpPr/>
          <p:nvPr/>
        </p:nvSpPr>
        <p:spPr>
          <a:xfrm>
            <a:off x="4340747" y="3842242"/>
            <a:ext cx="4167539" cy="2438400"/>
          </a:xfrm>
          <a:prstGeom prst="rect">
            <a:avLst/>
          </a:prstGeom>
          <a:solidFill>
            <a:srgbClr val="156082">
              <a:alpha val="2941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E07A52F4-8466-D179-5B7D-C914E865B49B}"/>
              </a:ext>
            </a:extLst>
          </p:cNvPr>
          <p:cNvCxnSpPr>
            <a:cxnSpLocks/>
          </p:cNvCxnSpPr>
          <p:nvPr/>
        </p:nvCxnSpPr>
        <p:spPr>
          <a:xfrm flipH="1">
            <a:off x="5242424" y="5481510"/>
            <a:ext cx="1010699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96CD340B-2CBD-909E-5D2B-D1B7B04CB73B}"/>
              </a:ext>
            </a:extLst>
          </p:cNvPr>
          <p:cNvCxnSpPr>
            <a:cxnSpLocks/>
          </p:cNvCxnSpPr>
          <p:nvPr/>
        </p:nvCxnSpPr>
        <p:spPr>
          <a:xfrm flipV="1">
            <a:off x="6253123" y="4914773"/>
            <a:ext cx="196095" cy="56673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B437D92B-6372-4F9D-AA74-287BA913E6CC}"/>
              </a:ext>
            </a:extLst>
          </p:cNvPr>
          <p:cNvCxnSpPr>
            <a:cxnSpLocks/>
          </p:cNvCxnSpPr>
          <p:nvPr/>
        </p:nvCxnSpPr>
        <p:spPr>
          <a:xfrm flipH="1">
            <a:off x="6451463" y="4914773"/>
            <a:ext cx="561626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CDEF08E4-29B1-977A-7F80-63FBBCB24629}"/>
              </a:ext>
            </a:extLst>
          </p:cNvPr>
          <p:cNvCxnSpPr>
            <a:cxnSpLocks/>
          </p:cNvCxnSpPr>
          <p:nvPr/>
        </p:nvCxnSpPr>
        <p:spPr>
          <a:xfrm flipH="1">
            <a:off x="4367694" y="4914773"/>
            <a:ext cx="2086015" cy="0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D20CBE5-1D04-31B6-5D01-CFE5541EB84E}"/>
              </a:ext>
            </a:extLst>
          </p:cNvPr>
          <p:cNvCxnSpPr>
            <a:cxnSpLocks/>
          </p:cNvCxnSpPr>
          <p:nvPr/>
        </p:nvCxnSpPr>
        <p:spPr>
          <a:xfrm flipH="1">
            <a:off x="6326325" y="5481510"/>
            <a:ext cx="2086015" cy="0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D7261B89-415C-22C6-6680-5ED9A0680CCD}"/>
              </a:ext>
            </a:extLst>
          </p:cNvPr>
          <p:cNvCxnSpPr>
            <a:cxnSpLocks/>
          </p:cNvCxnSpPr>
          <p:nvPr/>
        </p:nvCxnSpPr>
        <p:spPr>
          <a:xfrm flipH="1">
            <a:off x="7179591" y="4424236"/>
            <a:ext cx="1355642" cy="0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374C01F8-5CBE-4DC1-94CE-C413598DAF60}"/>
              </a:ext>
            </a:extLst>
          </p:cNvPr>
          <p:cNvCxnSpPr>
            <a:cxnSpLocks/>
          </p:cNvCxnSpPr>
          <p:nvPr/>
        </p:nvCxnSpPr>
        <p:spPr>
          <a:xfrm flipV="1">
            <a:off x="7013089" y="4419893"/>
            <a:ext cx="196095" cy="56673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1F838B9E-CAF8-A5CA-D594-89ABFA76A23A}"/>
              </a:ext>
            </a:extLst>
          </p:cNvPr>
          <p:cNvCxnSpPr>
            <a:cxnSpLocks/>
          </p:cNvCxnSpPr>
          <p:nvPr/>
        </p:nvCxnSpPr>
        <p:spPr>
          <a:xfrm flipH="1">
            <a:off x="6909146" y="4914773"/>
            <a:ext cx="1626087" cy="0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24F670A4-3551-0B72-883D-F4DF9FDC7405}"/>
              </a:ext>
            </a:extLst>
          </p:cNvPr>
          <p:cNvCxnSpPr>
            <a:cxnSpLocks/>
          </p:cNvCxnSpPr>
          <p:nvPr/>
        </p:nvCxnSpPr>
        <p:spPr>
          <a:xfrm flipH="1">
            <a:off x="4367694" y="4419893"/>
            <a:ext cx="2841490" cy="0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BAFC92F3-6DA6-9873-0A2D-B8D46D14CC81}"/>
              </a:ext>
            </a:extLst>
          </p:cNvPr>
          <p:cNvCxnSpPr/>
          <p:nvPr/>
        </p:nvCxnSpPr>
        <p:spPr>
          <a:xfrm flipH="1">
            <a:off x="6495119" y="4419893"/>
            <a:ext cx="714065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EA590625-AC7B-4E7C-8C63-E6D8A6F550A7}"/>
              </a:ext>
            </a:extLst>
          </p:cNvPr>
          <p:cNvCxnSpPr/>
          <p:nvPr/>
        </p:nvCxnSpPr>
        <p:spPr>
          <a:xfrm flipH="1">
            <a:off x="5704501" y="4914773"/>
            <a:ext cx="714065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6B2250DB-BD73-0A34-3E4B-4832F9A3100F}"/>
              </a:ext>
            </a:extLst>
          </p:cNvPr>
          <p:cNvCxnSpPr>
            <a:cxnSpLocks/>
          </p:cNvCxnSpPr>
          <p:nvPr/>
        </p:nvCxnSpPr>
        <p:spPr>
          <a:xfrm>
            <a:off x="7013089" y="4914773"/>
            <a:ext cx="729146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8EE06875-4D67-3E3A-7A97-00E1CF688354}"/>
              </a:ext>
            </a:extLst>
          </p:cNvPr>
          <p:cNvCxnSpPr>
            <a:cxnSpLocks/>
          </p:cNvCxnSpPr>
          <p:nvPr/>
        </p:nvCxnSpPr>
        <p:spPr>
          <a:xfrm>
            <a:off x="6253123" y="5481510"/>
            <a:ext cx="729146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DA0B1BF-4C7B-9A86-6266-F4B3CB8FBB2F}"/>
              </a:ext>
            </a:extLst>
          </p:cNvPr>
          <p:cNvCxnSpPr>
            <a:cxnSpLocks/>
          </p:cNvCxnSpPr>
          <p:nvPr/>
        </p:nvCxnSpPr>
        <p:spPr>
          <a:xfrm flipH="1">
            <a:off x="1625749" y="4584199"/>
            <a:ext cx="514212" cy="737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A46DA6B0-21CA-BE31-AA8A-53CAFFC8685D}"/>
              </a:ext>
            </a:extLst>
          </p:cNvPr>
          <p:cNvCxnSpPr>
            <a:cxnSpLocks/>
          </p:cNvCxnSpPr>
          <p:nvPr/>
        </p:nvCxnSpPr>
        <p:spPr>
          <a:xfrm>
            <a:off x="1974518" y="5150936"/>
            <a:ext cx="729146" cy="0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5" name="Table 94">
                <a:extLst>
                  <a:ext uri="{FF2B5EF4-FFF2-40B4-BE49-F238E27FC236}">
                    <a16:creationId xmlns:a16="http://schemas.microsoft.com/office/drawing/2014/main" id="{01907416-C7F3-A842-973F-DBFF27D38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523468"/>
                  </p:ext>
                </p:extLst>
              </p:nvPr>
            </p:nvGraphicFramePr>
            <p:xfrm>
              <a:off x="8515184" y="2488433"/>
              <a:ext cx="3676816" cy="4389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408">
                      <a:extLst>
                        <a:ext uri="{9D8B030D-6E8A-4147-A177-3AD203B41FA5}">
                          <a16:colId xmlns:a16="http://schemas.microsoft.com/office/drawing/2014/main" val="1600728009"/>
                        </a:ext>
                      </a:extLst>
                    </a:gridCol>
                    <a:gridCol w="1838408">
                      <a:extLst>
                        <a:ext uri="{9D8B030D-6E8A-4147-A177-3AD203B41FA5}">
                          <a16:colId xmlns:a16="http://schemas.microsoft.com/office/drawing/2014/main" val="3794727665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𝑮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latin typeface="Cambria Math" panose="02040503050406030204" pitchFamily="18" charset="0"/>
                                      </a:rPr>
                                      <m:t>𝒆𝒇𝒇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63405706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27419186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42722117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87187797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6988618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18683975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(4P)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𝐺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𝜅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𝜏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𝑟𝑠𝑠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b="0" i="0" smtClean="0">
                                        <a:latin typeface="Cambria Math" panose="02040503050406030204" pitchFamily="18" charset="0"/>
                                      </a:rPr>
                                      <m:t>Ω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246949876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5" name="Table 94">
                <a:extLst>
                  <a:ext uri="{FF2B5EF4-FFF2-40B4-BE49-F238E27FC236}">
                    <a16:creationId xmlns:a16="http://schemas.microsoft.com/office/drawing/2014/main" id="{01907416-C7F3-A842-973F-DBFF27D38C8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523468"/>
                  </p:ext>
                </p:extLst>
              </p:nvPr>
            </p:nvGraphicFramePr>
            <p:xfrm>
              <a:off x="8515184" y="2488433"/>
              <a:ext cx="3676816" cy="438931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838408">
                      <a:extLst>
                        <a:ext uri="{9D8B030D-6E8A-4147-A177-3AD203B41FA5}">
                          <a16:colId xmlns:a16="http://schemas.microsoft.com/office/drawing/2014/main" val="1600728009"/>
                        </a:ext>
                      </a:extLst>
                    </a:gridCol>
                    <a:gridCol w="1838408">
                      <a:extLst>
                        <a:ext uri="{9D8B030D-6E8A-4147-A177-3AD203B41FA5}">
                          <a16:colId xmlns:a16="http://schemas.microsoft.com/office/drawing/2014/main" val="3794727665"/>
                        </a:ext>
                      </a:extLst>
                    </a:gridCol>
                  </a:tblGrid>
                  <a:tr h="39173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Case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4"/>
                          <a:stretch>
                            <a:fillRect l="-100690" t="-6452" r="-2069" b="-102258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634057066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90" t="-66000" r="-2069" b="-53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4191868"/>
                      </a:ext>
                    </a:extLst>
                  </a:tr>
                  <a:tr h="63379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(2N)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90" t="-166000" r="-2069" b="-4340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72211702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(1P)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90" t="-246296" r="-2069" b="-30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71877977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(2P)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90" t="-346296" r="-2069" b="-20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69886182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(3P)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90" t="-446296" r="-2069" b="-10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186839752"/>
                      </a:ext>
                    </a:extLst>
                  </a:tr>
                  <a:tr h="6824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dirty="0"/>
                            <a:t>(4P)</a:t>
                          </a:r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>
                          <a:blip r:embed="rId4"/>
                          <a:stretch>
                            <a:fillRect l="-100690" t="-546296" r="-2069" b="-18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6949876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0DA9AD-43AA-79B9-5408-B1D4E2AC5D44}"/>
                  </a:ext>
                </a:extLst>
              </p:cNvPr>
              <p:cNvSpPr txBox="1"/>
              <p:nvPr/>
            </p:nvSpPr>
            <p:spPr>
              <a:xfrm>
                <a:off x="1079772" y="6456630"/>
                <a:ext cx="5659755" cy="3907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Should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dirty="0"/>
                  <a:t> raise the energy barrier for all of these cases?</a:t>
                </a:r>
              </a:p>
            </p:txBody>
          </p:sp>
        </mc:Choice>
        <mc:Fallback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500DA9AD-43AA-79B9-5408-B1D4E2AC5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9772" y="6456630"/>
                <a:ext cx="5659755" cy="390748"/>
              </a:xfrm>
              <a:prstGeom prst="rect">
                <a:avLst/>
              </a:prstGeom>
              <a:blipFill>
                <a:blip r:embed="rId5"/>
                <a:stretch>
                  <a:fillRect l="-671" t="-6250" b="-187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8FBF1360-AF92-42D3-0921-2F6E0E8BCD35}"/>
              </a:ext>
            </a:extLst>
          </p:cNvPr>
          <p:cNvCxnSpPr>
            <a:cxnSpLocks/>
          </p:cNvCxnSpPr>
          <p:nvPr/>
        </p:nvCxnSpPr>
        <p:spPr>
          <a:xfrm flipH="1" flipV="1">
            <a:off x="421554" y="4594035"/>
            <a:ext cx="275196" cy="561818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954A61BA-38AE-B824-7778-3D94C1C5AE8C}"/>
              </a:ext>
            </a:extLst>
          </p:cNvPr>
          <p:cNvCxnSpPr>
            <a:cxnSpLocks/>
          </p:cNvCxnSpPr>
          <p:nvPr/>
        </p:nvCxnSpPr>
        <p:spPr>
          <a:xfrm flipH="1" flipV="1">
            <a:off x="0" y="4584199"/>
            <a:ext cx="405401" cy="4918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4DBE2CA6-499F-FA71-BD14-D31DC9EAE880}"/>
              </a:ext>
            </a:extLst>
          </p:cNvPr>
          <p:cNvCxnSpPr>
            <a:cxnSpLocks/>
          </p:cNvCxnSpPr>
          <p:nvPr/>
        </p:nvCxnSpPr>
        <p:spPr>
          <a:xfrm flipV="1">
            <a:off x="421554" y="4568620"/>
            <a:ext cx="557340" cy="229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D0A08F7-8AA8-40FF-B17B-59711333AEEE}"/>
              </a:ext>
            </a:extLst>
          </p:cNvPr>
          <p:cNvCxnSpPr>
            <a:cxnSpLocks/>
          </p:cNvCxnSpPr>
          <p:nvPr/>
        </p:nvCxnSpPr>
        <p:spPr>
          <a:xfrm flipV="1">
            <a:off x="46596" y="5150936"/>
            <a:ext cx="618255" cy="17101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2DCD6F3B-16B1-C8F7-765B-4485C43FCE0A}"/>
              </a:ext>
            </a:extLst>
          </p:cNvPr>
          <p:cNvCxnSpPr>
            <a:cxnSpLocks/>
          </p:cNvCxnSpPr>
          <p:nvPr/>
        </p:nvCxnSpPr>
        <p:spPr>
          <a:xfrm flipH="1">
            <a:off x="143741" y="5147247"/>
            <a:ext cx="514212" cy="737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FFE239FB-0788-BAF5-983F-664BE9629BC4}"/>
              </a:ext>
            </a:extLst>
          </p:cNvPr>
          <p:cNvCxnSpPr>
            <a:cxnSpLocks/>
          </p:cNvCxnSpPr>
          <p:nvPr/>
        </p:nvCxnSpPr>
        <p:spPr>
          <a:xfrm flipH="1" flipV="1">
            <a:off x="4988405" y="4935110"/>
            <a:ext cx="211770" cy="55997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Connector 120">
            <a:extLst>
              <a:ext uri="{FF2B5EF4-FFF2-40B4-BE49-F238E27FC236}">
                <a16:creationId xmlns:a16="http://schemas.microsoft.com/office/drawing/2014/main" id="{8A07452B-5C24-8E76-D9B9-1A531871E8E9}"/>
              </a:ext>
            </a:extLst>
          </p:cNvPr>
          <p:cNvCxnSpPr>
            <a:cxnSpLocks/>
          </p:cNvCxnSpPr>
          <p:nvPr/>
        </p:nvCxnSpPr>
        <p:spPr>
          <a:xfrm flipH="1">
            <a:off x="4632823" y="4902437"/>
            <a:ext cx="366501" cy="12336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Connector 122">
            <a:extLst>
              <a:ext uri="{FF2B5EF4-FFF2-40B4-BE49-F238E27FC236}">
                <a16:creationId xmlns:a16="http://schemas.microsoft.com/office/drawing/2014/main" id="{F837CAFD-6AF3-A488-BBA5-C820E9306403}"/>
              </a:ext>
            </a:extLst>
          </p:cNvPr>
          <p:cNvCxnSpPr>
            <a:cxnSpLocks/>
          </p:cNvCxnSpPr>
          <p:nvPr/>
        </p:nvCxnSpPr>
        <p:spPr>
          <a:xfrm flipH="1" flipV="1">
            <a:off x="4483208" y="4403100"/>
            <a:ext cx="211770" cy="559977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Connector 123">
            <a:extLst>
              <a:ext uri="{FF2B5EF4-FFF2-40B4-BE49-F238E27FC236}">
                <a16:creationId xmlns:a16="http://schemas.microsoft.com/office/drawing/2014/main" id="{E13FDA4C-4C15-603F-1D16-CC2FFEDB9DE3}"/>
              </a:ext>
            </a:extLst>
          </p:cNvPr>
          <p:cNvCxnSpPr>
            <a:cxnSpLocks/>
          </p:cNvCxnSpPr>
          <p:nvPr/>
        </p:nvCxnSpPr>
        <p:spPr>
          <a:xfrm flipH="1">
            <a:off x="4340747" y="4415551"/>
            <a:ext cx="173706" cy="4342"/>
          </a:xfrm>
          <a:prstGeom prst="line">
            <a:avLst/>
          </a:prstGeom>
          <a:ln w="5715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7A368AF0-301D-4757-39AF-3414A7D2F92A}"/>
              </a:ext>
            </a:extLst>
          </p:cNvPr>
          <p:cNvCxnSpPr>
            <a:cxnSpLocks/>
          </p:cNvCxnSpPr>
          <p:nvPr/>
        </p:nvCxnSpPr>
        <p:spPr>
          <a:xfrm flipH="1">
            <a:off x="4340747" y="5481510"/>
            <a:ext cx="901677" cy="0"/>
          </a:xfrm>
          <a:prstGeom prst="line">
            <a:avLst/>
          </a:prstGeom>
          <a:ln w="57150">
            <a:solidFill>
              <a:schemeClr val="tx1"/>
            </a:solidFill>
            <a:prstDash val="dashDot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B89191FE-1F24-2A31-7A0B-769173D7D27D}"/>
              </a:ext>
            </a:extLst>
          </p:cNvPr>
          <p:cNvCxnSpPr>
            <a:cxnSpLocks/>
          </p:cNvCxnSpPr>
          <p:nvPr/>
        </p:nvCxnSpPr>
        <p:spPr>
          <a:xfrm>
            <a:off x="4998554" y="4902209"/>
            <a:ext cx="496551" cy="12564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61B3B788-A102-4A22-A3A2-CE7FBEE6422A}"/>
              </a:ext>
            </a:extLst>
          </p:cNvPr>
          <p:cNvCxnSpPr>
            <a:cxnSpLocks/>
          </p:cNvCxnSpPr>
          <p:nvPr/>
        </p:nvCxnSpPr>
        <p:spPr>
          <a:xfrm flipH="1">
            <a:off x="4720741" y="5457880"/>
            <a:ext cx="514212" cy="737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DE4B9127-0B0D-476E-1399-24C4B67087D3}"/>
              </a:ext>
            </a:extLst>
          </p:cNvPr>
          <p:cNvCxnSpPr>
            <a:cxnSpLocks/>
          </p:cNvCxnSpPr>
          <p:nvPr/>
        </p:nvCxnSpPr>
        <p:spPr>
          <a:xfrm flipV="1">
            <a:off x="4512849" y="4404073"/>
            <a:ext cx="557340" cy="22956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FE174916-1019-EC6C-3306-5ED27BBE9102}"/>
              </a:ext>
            </a:extLst>
          </p:cNvPr>
          <p:cNvCxnSpPr>
            <a:cxnSpLocks/>
          </p:cNvCxnSpPr>
          <p:nvPr/>
        </p:nvCxnSpPr>
        <p:spPr>
          <a:xfrm flipH="1">
            <a:off x="4137410" y="4917426"/>
            <a:ext cx="514212" cy="7377"/>
          </a:xfrm>
          <a:prstGeom prst="straightConnector1">
            <a:avLst/>
          </a:prstGeom>
          <a:ln w="57150">
            <a:solidFill>
              <a:schemeClr val="accent6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B5DDC1AA-4A1A-9A3C-1F4C-345C66CF1A3E}"/>
              </a:ext>
            </a:extLst>
          </p:cNvPr>
          <p:cNvSpPr txBox="1"/>
          <p:nvPr/>
        </p:nvSpPr>
        <p:spPr>
          <a:xfrm>
            <a:off x="9217973" y="597227"/>
            <a:ext cx="279281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Proposed Solution: analyze the event in question to determine how it affects the  energy barrier on the fly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2E150B0-D0F4-133B-E394-1AF44BE20011}"/>
                  </a:ext>
                </a:extLst>
              </p:cNvPr>
              <p:cNvSpPr txBox="1"/>
              <p:nvPr/>
            </p:nvSpPr>
            <p:spPr>
              <a:xfrm>
                <a:off x="603797" y="3132666"/>
                <a:ext cx="86088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[111]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12E150B0-D0F4-133B-E394-1AF44BE200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797" y="3132666"/>
                <a:ext cx="860886" cy="276999"/>
              </a:xfrm>
              <a:prstGeom prst="rect">
                <a:avLst/>
              </a:prstGeom>
              <a:blipFill>
                <a:blip r:embed="rId6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065136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F2DA072-96D6-6B1B-6F4D-A11A83E55049}"/>
              </a:ext>
            </a:extLst>
          </p:cNvPr>
          <p:cNvSpPr txBox="1"/>
          <p:nvPr/>
        </p:nvSpPr>
        <p:spPr>
          <a:xfrm>
            <a:off x="130968" y="72747"/>
            <a:ext cx="6050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Validation Procedures: Curvature analysis point by point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2327EE-FB2A-0869-7883-160DE36093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927" y="442079"/>
            <a:ext cx="5623073" cy="642636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FC3C483-B008-D51E-EBAE-D57860C3C8DF}"/>
              </a:ext>
            </a:extLst>
          </p:cNvPr>
          <p:cNvSpPr txBox="1"/>
          <p:nvPr/>
        </p:nvSpPr>
        <p:spPr>
          <a:xfrm>
            <a:off x="3792745" y="424772"/>
            <a:ext cx="1836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"Gamma_n":0.1,</a:t>
            </a:r>
          </a:p>
          <a:p>
            <a:r>
              <a:rPr lang="en-US" dirty="0"/>
              <a:t>"Gamma_p":0.1,</a:t>
            </a:r>
          </a:p>
          <a:p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34AD593-AFD5-406D-B54F-2282F75F4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854" y="365465"/>
            <a:ext cx="5757146" cy="6579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625CBE-5A15-AE50-05DE-39E2EC9795FA}"/>
              </a:ext>
            </a:extLst>
          </p:cNvPr>
          <p:cNvSpPr txBox="1"/>
          <p:nvPr/>
        </p:nvSpPr>
        <p:spPr>
          <a:xfrm>
            <a:off x="9882929" y="257413"/>
            <a:ext cx="183614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"Gamma_n":0.5,</a:t>
            </a:r>
          </a:p>
          <a:p>
            <a:r>
              <a:rPr lang="en-US" dirty="0"/>
              <a:t>"Gamma_p":0.5,</a:t>
            </a:r>
          </a:p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E0CA486-1009-031C-9679-759B7FB691BE}"/>
              </a:ext>
            </a:extLst>
          </p:cNvPr>
          <p:cNvSpPr txBox="1"/>
          <p:nvPr/>
        </p:nvSpPr>
        <p:spPr>
          <a:xfrm>
            <a:off x="93532" y="459386"/>
            <a:ext cx="1480277" cy="1477328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"mu_n":0.8,</a:t>
            </a:r>
          </a:p>
          <a:p>
            <a:r>
              <a:rPr lang="en-US" dirty="0"/>
              <a:t>"sig_n":0.1,</a:t>
            </a:r>
          </a:p>
          <a:p>
            <a:r>
              <a:rPr lang="en-US" dirty="0"/>
              <a:t>"mu_p":0.05,</a:t>
            </a:r>
          </a:p>
          <a:p>
            <a:r>
              <a:rPr lang="en-US" dirty="0"/>
              <a:t>"sig_p":0.05,</a:t>
            </a:r>
          </a:p>
          <a:p>
            <a:r>
              <a:rPr lang="en-US" dirty="0"/>
              <a:t>“stress”:1</a:t>
            </a:r>
          </a:p>
        </p:txBody>
      </p:sp>
    </p:spTree>
    <p:extLst>
      <p:ext uri="{BB962C8B-B14F-4D97-AF65-F5344CB8AC3E}">
        <p14:creationId xmlns:p14="http://schemas.microsoft.com/office/powerpoint/2010/main" val="1002194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C86369-4F00-5954-454D-8C5EAE281D28}"/>
              </a:ext>
            </a:extLst>
          </p:cNvPr>
          <p:cNvSpPr txBox="1"/>
          <p:nvPr/>
        </p:nvSpPr>
        <p:spPr>
          <a:xfrm>
            <a:off x="130968" y="72747"/>
            <a:ext cx="524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Validation Procedures: Point density distribution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BC8168-C4B5-4F53-A63B-63FCF12876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948" y="616688"/>
            <a:ext cx="5126223" cy="585854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BEC13A-ECF0-6A6D-E521-823274FDB735}"/>
              </a:ext>
            </a:extLst>
          </p:cNvPr>
          <p:cNvSpPr txBox="1"/>
          <p:nvPr/>
        </p:nvSpPr>
        <p:spPr>
          <a:xfrm>
            <a:off x="5663443" y="72747"/>
            <a:ext cx="5458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Validation Procedures: calculated rate distribution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D072B-C0C6-2A67-63C2-E29D08F2B6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3443" y="442079"/>
            <a:ext cx="5613931" cy="6415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15581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3909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B8E53F4-212A-2062-7C05-B95C22D8AC18}"/>
              </a:ext>
            </a:extLst>
          </p:cNvPr>
          <p:cNvSpPr txBox="1"/>
          <p:nvPr/>
        </p:nvSpPr>
        <p:spPr>
          <a:xfrm>
            <a:off x="130968" y="72747"/>
            <a:ext cx="19588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Calibration (TBD)</a:t>
            </a:r>
          </a:p>
        </p:txBody>
      </p:sp>
    </p:spTree>
    <p:extLst>
      <p:ext uri="{BB962C8B-B14F-4D97-AF65-F5344CB8AC3E}">
        <p14:creationId xmlns:p14="http://schemas.microsoft.com/office/powerpoint/2010/main" val="31494608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2781</TotalTime>
  <Words>675</Words>
  <Application>Microsoft Macintosh PowerPoint</Application>
  <PresentationFormat>Widescreen</PresentationFormat>
  <Paragraphs>143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Liam Andrew Myhill</dc:creator>
  <cp:lastModifiedBy>Liam Andrew Myhill</cp:lastModifiedBy>
  <cp:revision>5</cp:revision>
  <dcterms:created xsi:type="dcterms:W3CDTF">2026-01-07T16:14:22Z</dcterms:created>
  <dcterms:modified xsi:type="dcterms:W3CDTF">2026-01-16T00:58:59Z</dcterms:modified>
</cp:coreProperties>
</file>